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jpg>
</file>

<file path=ppt/media/image3.png>
</file>

<file path=ppt/media/image4.jpg>
</file>

<file path=ppt/media/image5.png>
</file>

<file path=ppt/media/image6.jpg>
</file>

<file path=ppt/media/image7.jpe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3" name="Rectangle 22"/>
          <p:cNvSpPr/>
          <p:nvPr/>
        </p:nvSpPr>
        <p:spPr>
          <a:xfrm>
            <a:off x="0" y="0"/>
            <a:ext cx="12192000" cy="6858000"/>
          </a:xfrm>
          <a:prstGeom prst="rect">
            <a:avLst/>
          </a:prstGeom>
          <a:blipFill dpi="0" rotWithShape="1">
            <a:blip r:embed="rId2">
              <a:alphaModFix amt="12000"/>
              <a:duotone>
                <a:schemeClr val="accent1">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10" name="Rectangle 9"/>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bg2"/>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A5A7AECD-FDE7-4ED2-AC5F-E91FAC2286E7}" type="datetimeFigureOut">
              <a:rPr lang="en-US" smtClean="0"/>
              <a:t>7/23/2021</a:t>
            </a:fld>
            <a:endParaRPr lang="en-US"/>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bg2"/>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bg2"/>
                </a:solidFill>
              </a:defRPr>
            </a:lvl1pPr>
          </a:lstStyle>
          <a:p>
            <a:fld id="{58A9D99C-1A25-4146-80C9-4BB88751C6B2}" type="slidenum">
              <a:rPr lang="en-US" smtClean="0"/>
              <a:t>‹#›</a:t>
            </a:fld>
            <a:endParaRPr lang="en-US"/>
          </a:p>
        </p:txBody>
      </p:sp>
    </p:spTree>
    <p:extLst>
      <p:ext uri="{BB962C8B-B14F-4D97-AF65-F5344CB8AC3E}">
        <p14:creationId xmlns:p14="http://schemas.microsoft.com/office/powerpoint/2010/main" val="284218848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A7AECD-FDE7-4ED2-AC5F-E91FAC2286E7}" type="datetimeFigureOut">
              <a:rPr lang="en-US" smtClean="0"/>
              <a:t>7/23/2021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A9D99C-1A25-4146-80C9-4BB88751C6B2}" type="slidenum">
              <a:rPr lang="en-US" smtClean="0"/>
              <a:t>‹#›</a:t>
            </a:fld>
            <a:endParaRPr lang="en-US"/>
          </a:p>
        </p:txBody>
      </p:sp>
    </p:spTree>
    <p:extLst>
      <p:ext uri="{BB962C8B-B14F-4D97-AF65-F5344CB8AC3E}">
        <p14:creationId xmlns:p14="http://schemas.microsoft.com/office/powerpoint/2010/main" val="397263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A7AECD-FDE7-4ED2-AC5F-E91FAC2286E7}" type="datetimeFigureOut">
              <a:rPr lang="en-US" smtClean="0"/>
              <a:t>7/23/2021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A9D99C-1A25-4146-80C9-4BB88751C6B2}" type="slidenum">
              <a:rPr lang="en-US" smtClean="0"/>
              <a:t>‹#›</a:t>
            </a:fld>
            <a:endParaRPr lang="en-US"/>
          </a:p>
        </p:txBody>
      </p:sp>
    </p:spTree>
    <p:extLst>
      <p:ext uri="{BB962C8B-B14F-4D97-AF65-F5344CB8AC3E}">
        <p14:creationId xmlns:p14="http://schemas.microsoft.com/office/powerpoint/2010/main" val="1175836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A7AECD-FDE7-4ED2-AC5F-E91FAC2286E7}" type="datetimeFigureOut">
              <a:rPr lang="en-US" smtClean="0"/>
              <a:t>7/23/2021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A9D99C-1A25-4146-80C9-4BB88751C6B2}" type="slidenum">
              <a:rPr lang="en-US" smtClean="0"/>
              <a:t>‹#›</a:t>
            </a:fld>
            <a:endParaRPr lang="en-US"/>
          </a:p>
        </p:txBody>
      </p:sp>
    </p:spTree>
    <p:extLst>
      <p:ext uri="{BB962C8B-B14F-4D97-AF65-F5344CB8AC3E}">
        <p14:creationId xmlns:p14="http://schemas.microsoft.com/office/powerpoint/2010/main" val="31029657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bg2">
                <a:tint val="80000"/>
                <a:shade val="100000"/>
                <a:satMod val="300000"/>
              </a:schemeClr>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Rectangle 14"/>
          <p:cNvSpPr/>
          <p:nvPr/>
        </p:nvSpPr>
        <p:spPr>
          <a:xfrm>
            <a:off x="0" y="0"/>
            <a:ext cx="12192000" cy="6858000"/>
          </a:xfrm>
          <a:prstGeom prst="rect">
            <a:avLst/>
          </a:prstGeom>
          <a:blipFill dpi="0" rotWithShape="1">
            <a:blip r:embed="rId2">
              <a:alphaModFix amt="12000"/>
              <a:duotone>
                <a:schemeClr val="accent2">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23" name="Rectangle 22"/>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30" name="Rectangle 29"/>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bg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A5A7AECD-FDE7-4ED2-AC5F-E91FAC2286E7}" type="datetimeFigureOut">
              <a:rPr lang="en-US" smtClean="0"/>
              <a:t>7/23/2021</a:t>
            </a:fld>
            <a:endParaRPr lang="en-US"/>
          </a:p>
        </p:txBody>
      </p:sp>
      <p:sp>
        <p:nvSpPr>
          <p:cNvPr id="5" name="Footer Placeholder 4"/>
          <p:cNvSpPr>
            <a:spLocks noGrp="1"/>
          </p:cNvSpPr>
          <p:nvPr>
            <p:ph type="ftr" sz="quarter" idx="11"/>
          </p:nvPr>
        </p:nvSpPr>
        <p:spPr>
          <a:xfrm>
            <a:off x="1453896" y="5212080"/>
            <a:ext cx="5907024" cy="228600"/>
          </a:xfrm>
        </p:spPr>
        <p:txBody>
          <a:bodyPr/>
          <a:lstStyle>
            <a:lvl1pPr algn="l">
              <a:defRPr>
                <a:solidFill>
                  <a:schemeClr val="bg2"/>
                </a:solidFill>
              </a:defRPr>
            </a:lvl1pPr>
          </a:lstStyle>
          <a:p>
            <a:endParaRPr lang="en-US"/>
          </a:p>
        </p:txBody>
      </p:sp>
      <p:sp>
        <p:nvSpPr>
          <p:cNvPr id="6" name="Slide Number Placeholder 5"/>
          <p:cNvSpPr>
            <a:spLocks noGrp="1"/>
          </p:cNvSpPr>
          <p:nvPr>
            <p:ph type="sldNum" sz="quarter" idx="12"/>
          </p:nvPr>
        </p:nvSpPr>
        <p:spPr>
          <a:xfrm>
            <a:off x="8604504" y="5212080"/>
            <a:ext cx="2112264" cy="228600"/>
          </a:xfrm>
        </p:spPr>
        <p:txBody>
          <a:bodyPr/>
          <a:lstStyle>
            <a:lvl1pPr>
              <a:defRPr>
                <a:solidFill>
                  <a:schemeClr val="bg2"/>
                </a:solidFill>
              </a:defRPr>
            </a:lvl1pPr>
          </a:lstStyle>
          <a:p>
            <a:fld id="{58A9D99C-1A25-4146-80C9-4BB88751C6B2}" type="slidenum">
              <a:rPr lang="en-US" smtClean="0"/>
              <a:t>‹#›</a:t>
            </a:fld>
            <a:endParaRPr lang="en-US"/>
          </a:p>
        </p:txBody>
      </p:sp>
    </p:spTree>
    <p:extLst>
      <p:ext uri="{BB962C8B-B14F-4D97-AF65-F5344CB8AC3E}">
        <p14:creationId xmlns:p14="http://schemas.microsoft.com/office/powerpoint/2010/main" val="82966395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A7AECD-FDE7-4ED2-AC5F-E91FAC2286E7}" type="datetimeFigureOut">
              <a:rPr lang="en-US" smtClean="0"/>
              <a:t>7/23/2021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A9D99C-1A25-4146-80C9-4BB88751C6B2}" type="slidenum">
              <a:rPr lang="en-US" smtClean="0"/>
              <a:t>‹#›</a:t>
            </a:fld>
            <a:endParaRPr lang="en-US"/>
          </a:p>
        </p:txBody>
      </p:sp>
    </p:spTree>
    <p:extLst>
      <p:ext uri="{BB962C8B-B14F-4D97-AF65-F5344CB8AC3E}">
        <p14:creationId xmlns:p14="http://schemas.microsoft.com/office/powerpoint/2010/main" val="1322036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A7AECD-FDE7-4ED2-AC5F-E91FAC2286E7}" type="datetimeFigureOut">
              <a:rPr lang="en-US" smtClean="0"/>
              <a:t>7/23/2021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A9D99C-1A25-4146-80C9-4BB88751C6B2}" type="slidenum">
              <a:rPr lang="en-US" smtClean="0"/>
              <a:t>‹#›</a:t>
            </a:fld>
            <a:endParaRPr lang="en-US"/>
          </a:p>
        </p:txBody>
      </p:sp>
    </p:spTree>
    <p:extLst>
      <p:ext uri="{BB962C8B-B14F-4D97-AF65-F5344CB8AC3E}">
        <p14:creationId xmlns:p14="http://schemas.microsoft.com/office/powerpoint/2010/main" val="3048074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A7AECD-FDE7-4ED2-AC5F-E91FAC2286E7}" type="datetimeFigureOut">
              <a:rPr lang="en-US" smtClean="0"/>
              <a:t>7/23/2021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A9D99C-1A25-4146-80C9-4BB88751C6B2}" type="slidenum">
              <a:rPr lang="en-US" smtClean="0"/>
              <a:t>‹#›</a:t>
            </a:fld>
            <a:endParaRPr lang="en-US"/>
          </a:p>
        </p:txBody>
      </p:sp>
    </p:spTree>
    <p:extLst>
      <p:ext uri="{BB962C8B-B14F-4D97-AF65-F5344CB8AC3E}">
        <p14:creationId xmlns:p14="http://schemas.microsoft.com/office/powerpoint/2010/main" val="3314634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A7AECD-FDE7-4ED2-AC5F-E91FAC2286E7}" type="datetimeFigureOut">
              <a:rPr lang="en-US" smtClean="0"/>
              <a:t>7/23/2021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A9D99C-1A25-4146-80C9-4BB88751C6B2}" type="slidenum">
              <a:rPr lang="en-US" smtClean="0"/>
              <a:t>‹#›</a:t>
            </a:fld>
            <a:endParaRPr lang="en-US"/>
          </a:p>
        </p:txBody>
      </p:sp>
    </p:spTree>
    <p:extLst>
      <p:ext uri="{BB962C8B-B14F-4D97-AF65-F5344CB8AC3E}">
        <p14:creationId xmlns:p14="http://schemas.microsoft.com/office/powerpoint/2010/main" val="2187500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5" name="Date Placeholder 4"/>
          <p:cNvSpPr>
            <a:spLocks noGrp="1"/>
          </p:cNvSpPr>
          <p:nvPr>
            <p:ph type="dt" sz="half" idx="10"/>
          </p:nvPr>
        </p:nvSpPr>
        <p:spPr/>
        <p:txBody>
          <a:bodyPr/>
          <a:lstStyle/>
          <a:p>
            <a:fld id="{A5A7AECD-FDE7-4ED2-AC5F-E91FAC2286E7}" type="datetimeFigureOut">
              <a:rPr lang="en-US" smtClean="0"/>
              <a:t>7/23/2021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58A9D99C-1A25-4146-80C9-4BB88751C6B2}" type="slidenum">
              <a:rPr lang="en-US" smtClean="0"/>
              <a:t>‹#›</a:t>
            </a:fld>
            <a:endParaRPr lang="en-US"/>
          </a:p>
        </p:txBody>
      </p:sp>
    </p:spTree>
    <p:extLst>
      <p:ext uri="{BB962C8B-B14F-4D97-AF65-F5344CB8AC3E}">
        <p14:creationId xmlns:p14="http://schemas.microsoft.com/office/powerpoint/2010/main" val="394315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rgbClr val="969696"/>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effectLst>
                  <a:outerShdw blurRad="12700" dist="3810" dir="2700000" algn="tl" rotWithShape="0">
                    <a:prstClr val="black">
                      <a:alpha val="40000"/>
                    </a:prstClr>
                  </a:outerShdw>
                </a:effectLst>
              </a:defRPr>
            </a:lvl1pPr>
          </a:lstStyle>
          <a:p>
            <a:fld id="{A5A7AECD-FDE7-4ED2-AC5F-E91FAC2286E7}" type="datetimeFigureOut">
              <a:rPr lang="en-US" smtClean="0"/>
              <a:t>7/23/2021</a:t>
            </a:fld>
            <a:endParaRPr lang="en-US"/>
          </a:p>
        </p:txBody>
      </p:sp>
      <p:sp>
        <p:nvSpPr>
          <p:cNvPr id="12" name="Footer Placeholder 11"/>
          <p:cNvSpPr>
            <a:spLocks noGrp="1"/>
          </p:cNvSpPr>
          <p:nvPr>
            <p:ph type="ftr" sz="quarter" idx="11"/>
          </p:nvPr>
        </p:nvSpPr>
        <p:spPr/>
        <p:txBody>
          <a:bodyPr/>
          <a:lstStyle>
            <a:lvl1pPr algn="r">
              <a:defRPr lang="en-US" sz="1000" kern="1200" dirty="0">
                <a:solidFill>
                  <a:schemeClr val="tx1">
                    <a:lumMod val="75000"/>
                    <a:lumOff val="25000"/>
                  </a:schemeClr>
                </a:solidFill>
                <a:effectLst>
                  <a:outerShdw blurRad="12700" dist="3810" dir="2700000" algn="tl" rotWithShape="0">
                    <a:prstClr val="black">
                      <a:alpha val="40000"/>
                    </a:prstClr>
                  </a:outerShdw>
                </a:effectLst>
                <a:latin typeface="+mn-lt"/>
                <a:ea typeface="+mn-ea"/>
                <a:cs typeface="+mn-cs"/>
              </a:defRPr>
            </a:lvl1pPr>
          </a:lstStyle>
          <a:p>
            <a:endParaRPr lang="en-US"/>
          </a:p>
        </p:txBody>
      </p:sp>
      <p:sp>
        <p:nvSpPr>
          <p:cNvPr id="13" name="Slide Number Placeholder 12"/>
          <p:cNvSpPr>
            <a:spLocks noGrp="1"/>
          </p:cNvSpPr>
          <p:nvPr>
            <p:ph type="sldNum" sz="quarter" idx="12"/>
          </p:nvPr>
        </p:nvSpPr>
        <p:spPr/>
        <p:txBody>
          <a:bodyPr/>
          <a:lstStyle>
            <a:lvl1pPr>
              <a:defRPr>
                <a:solidFill>
                  <a:srgbClr val="FFFFFF"/>
                </a:solidFill>
              </a:defRPr>
            </a:lvl1pPr>
          </a:lstStyle>
          <a:p>
            <a:fld id="{58A9D99C-1A25-4146-80C9-4BB88751C6B2}" type="slidenum">
              <a:rPr lang="en-US" smtClean="0"/>
              <a:t>‹#›</a:t>
            </a:fld>
            <a:endParaRPr lang="en-US"/>
          </a:p>
        </p:txBody>
      </p:sp>
    </p:spTree>
    <p:extLst>
      <p:ext uri="{BB962C8B-B14F-4D97-AF65-F5344CB8AC3E}">
        <p14:creationId xmlns:p14="http://schemas.microsoft.com/office/powerpoint/2010/main" val="3556430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A5A7AECD-FDE7-4ED2-AC5F-E91FAC2286E7}" type="datetimeFigureOut">
              <a:rPr lang="en-US" smtClean="0"/>
              <a:t>7/23/2021</a:t>
            </a:fld>
            <a:endParaRPr lang="en-US"/>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314667"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58A9D99C-1A25-4146-80C9-4BB88751C6B2}" type="slidenum">
              <a:rPr lang="en-US" smtClean="0"/>
              <a:t>‹#›</a:t>
            </a:fld>
            <a:endParaRPr lang="en-US"/>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393521701"/>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2"/>
        </a:buClr>
        <a:buFont typeface="Arial" pitchFamily="34"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2"/>
        </a:buClr>
        <a:buFont typeface="Arial" pitchFamily="34"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hyperlink" Target="https://catalog.data.gov/dataset/noaa-wds-paleoclimatology-lake-baikal-composite-bdp-96-pleistocene-biogenic-silica-data" TargetMode="External"/><Relationship Id="rId13" Type="http://schemas.openxmlformats.org/officeDocument/2006/relationships/hyperlink" Target="https://adventure.howstuffworks.com/lake-baikal.htm" TargetMode="External"/><Relationship Id="rId3" Type="http://schemas.openxmlformats.org/officeDocument/2006/relationships/slideLayout" Target="../slideLayouts/slideLayout2.xml"/><Relationship Id="rId7" Type="http://schemas.openxmlformats.org/officeDocument/2006/relationships/hyperlink" Target="https://en.wikipedia.org/wiki/Lake_Elgygytgyn" TargetMode="External"/><Relationship Id="rId12" Type="http://schemas.openxmlformats.org/officeDocument/2006/relationships/hyperlink" Target="http://dosecc.com/lake-elgygytgyn/" TargetMode="Externa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hyperlink" Target="https://www.lakepedia.com/lake/baikal.html" TargetMode="External"/><Relationship Id="rId11" Type="http://schemas.openxmlformats.org/officeDocument/2006/relationships/hyperlink" Target="https://www.thoughtco.com/the-pleistocene-epoch-1091371" TargetMode="External"/><Relationship Id="rId5" Type="http://schemas.openxmlformats.org/officeDocument/2006/relationships/hyperlink" Target="https://en.wikipedia.org/wiki/Lake_Baikal" TargetMode="External"/><Relationship Id="rId15" Type="http://schemas.openxmlformats.org/officeDocument/2006/relationships/image" Target="../media/image3.png"/><Relationship Id="rId10" Type="http://schemas.openxmlformats.org/officeDocument/2006/relationships/hyperlink" Target="https://www.britannica.com/science/Pleistocene-Epoch" TargetMode="External"/><Relationship Id="rId4" Type="http://schemas.openxmlformats.org/officeDocument/2006/relationships/hyperlink" Target="https://www.intellspot.com/types-data-analysis/" TargetMode="External"/><Relationship Id="rId9" Type="http://schemas.openxmlformats.org/officeDocument/2006/relationships/hyperlink" Target="https://catalog.data.gov/dataset/noaa-wds-paleoclimatology-lake-elgygytgyn-ne-russia-quaternary-multiproxy-lake-sediment-data" TargetMode="External"/><Relationship Id="rId14" Type="http://schemas.openxmlformats.org/officeDocument/2006/relationships/hyperlink" Target="https://www.ncdc.noaa.gov/news/what-paleoclimatology"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8E00D-AFE3-41D5-BF49-023F2AC39365}"/>
              </a:ext>
            </a:extLst>
          </p:cNvPr>
          <p:cNvSpPr>
            <a:spLocks noGrp="1"/>
          </p:cNvSpPr>
          <p:nvPr>
            <p:ph type="ctrTitle"/>
          </p:nvPr>
        </p:nvSpPr>
        <p:spPr/>
        <p:txBody>
          <a:bodyPr/>
          <a:lstStyle/>
          <a:p>
            <a:r>
              <a:rPr lang="en-US" sz="4800" dirty="0"/>
              <a:t>Russian Federation: A discriminant analysis on the paleoclimatology in Russia</a:t>
            </a:r>
          </a:p>
        </p:txBody>
      </p:sp>
      <p:sp>
        <p:nvSpPr>
          <p:cNvPr id="3" name="Subtitle 2">
            <a:extLst>
              <a:ext uri="{FF2B5EF4-FFF2-40B4-BE49-F238E27FC236}">
                <a16:creationId xmlns:a16="http://schemas.microsoft.com/office/drawing/2014/main" id="{0D4F2310-C53D-4D91-A43F-91F1B1ED5824}"/>
              </a:ext>
            </a:extLst>
          </p:cNvPr>
          <p:cNvSpPr>
            <a:spLocks noGrp="1"/>
          </p:cNvSpPr>
          <p:nvPr>
            <p:ph type="subTitle" idx="1"/>
          </p:nvPr>
        </p:nvSpPr>
        <p:spPr/>
        <p:txBody>
          <a:bodyPr>
            <a:normAutofit fontScale="92500" lnSpcReduction="20000"/>
          </a:bodyPr>
          <a:lstStyle/>
          <a:p>
            <a:r>
              <a:rPr lang="en-US" dirty="0"/>
              <a:t>Julia Cuellar</a:t>
            </a:r>
          </a:p>
          <a:p>
            <a:r>
              <a:rPr lang="en-US" dirty="0"/>
              <a:t>DSC 680</a:t>
            </a:r>
          </a:p>
        </p:txBody>
      </p:sp>
      <p:pic>
        <p:nvPicPr>
          <p:cNvPr id="5" name="Audio 4">
            <a:hlinkClick r:id="" action="ppaction://media"/>
            <a:extLst>
              <a:ext uri="{FF2B5EF4-FFF2-40B4-BE49-F238E27FC236}">
                <a16:creationId xmlns:a16="http://schemas.microsoft.com/office/drawing/2014/main" id="{D9C1B28E-67CD-43FE-BD15-9AB4D672A6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92290816"/>
      </p:ext>
    </p:extLst>
  </p:cSld>
  <p:clrMapOvr>
    <a:masterClrMapping/>
  </p:clrMapOvr>
  <mc:AlternateContent xmlns:mc="http://schemas.openxmlformats.org/markup-compatibility/2006">
    <mc:Choice xmlns:p14="http://schemas.microsoft.com/office/powerpoint/2010/main" Requires="p14">
      <p:transition spd="slow" p14:dur="2000" advTm="11341"/>
    </mc:Choice>
    <mc:Fallback>
      <p:transition spd="slow" advTm="11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3D69E6A-85A3-41AA-9E27-DC622EE7D5D4}"/>
              </a:ext>
            </a:extLst>
          </p:cNvPr>
          <p:cNvSpPr>
            <a:spLocks noGrp="1"/>
          </p:cNvSpPr>
          <p:nvPr>
            <p:ph type="title"/>
          </p:nvPr>
        </p:nvSpPr>
        <p:spPr/>
        <p:txBody>
          <a:bodyPr>
            <a:normAutofit/>
          </a:bodyPr>
          <a:lstStyle/>
          <a:p>
            <a:r>
              <a:rPr lang="en-US" sz="4400" dirty="0"/>
              <a:t>Age of Baikal</a:t>
            </a:r>
          </a:p>
        </p:txBody>
      </p:sp>
      <p:sp>
        <p:nvSpPr>
          <p:cNvPr id="5" name="Text Placeholder 4">
            <a:extLst>
              <a:ext uri="{FF2B5EF4-FFF2-40B4-BE49-F238E27FC236}">
                <a16:creationId xmlns:a16="http://schemas.microsoft.com/office/drawing/2014/main" id="{4E1EAD66-39F6-45BF-BFE8-A0376A80FFF8}"/>
              </a:ext>
            </a:extLst>
          </p:cNvPr>
          <p:cNvSpPr>
            <a:spLocks noGrp="1"/>
          </p:cNvSpPr>
          <p:nvPr>
            <p:ph type="body" idx="1"/>
          </p:nvPr>
        </p:nvSpPr>
        <p:spPr/>
        <p:txBody>
          <a:bodyPr/>
          <a:lstStyle/>
          <a:p>
            <a:pPr algn="l"/>
            <a:r>
              <a:rPr lang="en-US" b="1" dirty="0"/>
              <a:t>Boxplot for Age of Baikal</a:t>
            </a:r>
          </a:p>
        </p:txBody>
      </p:sp>
      <p:pic>
        <p:nvPicPr>
          <p:cNvPr id="10" name="Content Placeholder 9">
            <a:extLst>
              <a:ext uri="{FF2B5EF4-FFF2-40B4-BE49-F238E27FC236}">
                <a16:creationId xmlns:a16="http://schemas.microsoft.com/office/drawing/2014/main" id="{1FCAD18E-823F-4F46-AB10-23A1720B3E7F}"/>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069975" y="2872367"/>
            <a:ext cx="4754563" cy="2967465"/>
          </a:xfrm>
        </p:spPr>
      </p:pic>
      <p:sp>
        <p:nvSpPr>
          <p:cNvPr id="8" name="Content Placeholder 7">
            <a:extLst>
              <a:ext uri="{FF2B5EF4-FFF2-40B4-BE49-F238E27FC236}">
                <a16:creationId xmlns:a16="http://schemas.microsoft.com/office/drawing/2014/main" id="{91A37A22-8F7A-467D-8A73-6B91AA5A8992}"/>
              </a:ext>
            </a:extLst>
          </p:cNvPr>
          <p:cNvSpPr>
            <a:spLocks noGrp="1"/>
          </p:cNvSpPr>
          <p:nvPr>
            <p:ph sz="quarter" idx="4"/>
          </p:nvPr>
        </p:nvSpPr>
        <p:spPr/>
        <p:txBody>
          <a:bodyPr>
            <a:normAutofit/>
          </a:bodyPr>
          <a:lstStyle/>
          <a:p>
            <a:pPr marL="0" indent="0">
              <a:buNone/>
            </a:pPr>
            <a:r>
              <a:rPr lang="en-US" sz="2400" dirty="0">
                <a:effectLst/>
                <a:ea typeface="Calibri" panose="020F0502020204030204" pitchFamily="34" charset="0"/>
                <a:cs typeface="Times New Roman" panose="02020603050405020304" pitchFamily="18" charset="0"/>
              </a:rPr>
              <a:t>A boxplot was made for the age variable based off the Baikal data set; there is outliers which will still be included (i.e., not removed from the original dataset).</a:t>
            </a:r>
          </a:p>
        </p:txBody>
      </p:sp>
      <p:pic>
        <p:nvPicPr>
          <p:cNvPr id="3" name="Audio 2">
            <a:hlinkClick r:id="" action="ppaction://media"/>
            <a:extLst>
              <a:ext uri="{FF2B5EF4-FFF2-40B4-BE49-F238E27FC236}">
                <a16:creationId xmlns:a16="http://schemas.microsoft.com/office/drawing/2014/main" id="{F91476C9-B017-468F-BB0E-F7832A288C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5190778"/>
      </p:ext>
    </p:extLst>
  </p:cSld>
  <p:clrMapOvr>
    <a:masterClrMapping/>
  </p:clrMapOvr>
  <mc:AlternateContent xmlns:mc="http://schemas.openxmlformats.org/markup-compatibility/2006">
    <mc:Choice xmlns:p14="http://schemas.microsoft.com/office/powerpoint/2010/main" Requires="p14">
      <p:transition spd="slow" p14:dur="2000" advTm="18911"/>
    </mc:Choice>
    <mc:Fallback>
      <p:transition spd="slow" advTm="18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3D69E6A-85A3-41AA-9E27-DC622EE7D5D4}"/>
              </a:ext>
            </a:extLst>
          </p:cNvPr>
          <p:cNvSpPr>
            <a:spLocks noGrp="1"/>
          </p:cNvSpPr>
          <p:nvPr>
            <p:ph type="title"/>
          </p:nvPr>
        </p:nvSpPr>
        <p:spPr/>
        <p:txBody>
          <a:bodyPr>
            <a:normAutofit/>
          </a:bodyPr>
          <a:lstStyle/>
          <a:p>
            <a:r>
              <a:rPr lang="en-US" sz="4400" dirty="0"/>
              <a:t>Age of Lake</a:t>
            </a:r>
          </a:p>
        </p:txBody>
      </p:sp>
      <p:sp>
        <p:nvSpPr>
          <p:cNvPr id="5" name="Text Placeholder 4">
            <a:extLst>
              <a:ext uri="{FF2B5EF4-FFF2-40B4-BE49-F238E27FC236}">
                <a16:creationId xmlns:a16="http://schemas.microsoft.com/office/drawing/2014/main" id="{4E1EAD66-39F6-45BF-BFE8-A0376A80FFF8}"/>
              </a:ext>
            </a:extLst>
          </p:cNvPr>
          <p:cNvSpPr>
            <a:spLocks noGrp="1"/>
          </p:cNvSpPr>
          <p:nvPr>
            <p:ph type="body" idx="1"/>
          </p:nvPr>
        </p:nvSpPr>
        <p:spPr/>
        <p:txBody>
          <a:bodyPr/>
          <a:lstStyle/>
          <a:p>
            <a:pPr algn="l"/>
            <a:r>
              <a:rPr lang="en-US" b="1" dirty="0"/>
              <a:t>Boxplot for Age of Lake</a:t>
            </a:r>
          </a:p>
        </p:txBody>
      </p:sp>
      <p:pic>
        <p:nvPicPr>
          <p:cNvPr id="10" name="Content Placeholder 9">
            <a:extLst>
              <a:ext uri="{FF2B5EF4-FFF2-40B4-BE49-F238E27FC236}">
                <a16:creationId xmlns:a16="http://schemas.microsoft.com/office/drawing/2014/main" id="{1FCAD18E-823F-4F46-AB10-23A1720B3E7F}"/>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rcRect/>
          <a:stretch/>
        </p:blipFill>
        <p:spPr>
          <a:xfrm>
            <a:off x="1069975" y="2872367"/>
            <a:ext cx="4754562" cy="2967465"/>
          </a:xfrm>
        </p:spPr>
      </p:pic>
      <p:sp>
        <p:nvSpPr>
          <p:cNvPr id="8" name="Content Placeholder 7">
            <a:extLst>
              <a:ext uri="{FF2B5EF4-FFF2-40B4-BE49-F238E27FC236}">
                <a16:creationId xmlns:a16="http://schemas.microsoft.com/office/drawing/2014/main" id="{91A37A22-8F7A-467D-8A73-6B91AA5A8992}"/>
              </a:ext>
            </a:extLst>
          </p:cNvPr>
          <p:cNvSpPr>
            <a:spLocks noGrp="1"/>
          </p:cNvSpPr>
          <p:nvPr>
            <p:ph sz="quarter" idx="4"/>
          </p:nvPr>
        </p:nvSpPr>
        <p:spPr/>
        <p:txBody>
          <a:bodyPr>
            <a:normAutofit/>
          </a:bodyPr>
          <a:lstStyle/>
          <a:p>
            <a:pPr marL="0" indent="0">
              <a:buNone/>
            </a:pPr>
            <a:r>
              <a:rPr lang="en-US" sz="2400" dirty="0">
                <a:effectLst/>
                <a:ea typeface="Calibri" panose="020F0502020204030204" pitchFamily="34" charset="0"/>
                <a:cs typeface="Times New Roman" panose="02020603050405020304" pitchFamily="18" charset="0"/>
              </a:rPr>
              <a:t>A boxplot was made for the age variable based off the </a:t>
            </a:r>
            <a:r>
              <a:rPr lang="en-US" sz="2400" dirty="0">
                <a:ea typeface="Calibri" panose="020F0502020204030204" pitchFamily="34" charset="0"/>
                <a:cs typeface="Times New Roman" panose="02020603050405020304" pitchFamily="18" charset="0"/>
              </a:rPr>
              <a:t>Lake</a:t>
            </a:r>
            <a:r>
              <a:rPr lang="en-US" sz="2400" dirty="0">
                <a:effectLst/>
                <a:ea typeface="Calibri" panose="020F0502020204030204" pitchFamily="34" charset="0"/>
                <a:cs typeface="Times New Roman" panose="02020603050405020304" pitchFamily="18" charset="0"/>
              </a:rPr>
              <a:t> data set; there is outliers which will still be included (i.e., not removed from the original dataset).</a:t>
            </a:r>
          </a:p>
        </p:txBody>
      </p:sp>
      <p:pic>
        <p:nvPicPr>
          <p:cNvPr id="3" name="Audio 2">
            <a:hlinkClick r:id="" action="ppaction://media"/>
            <a:extLst>
              <a:ext uri="{FF2B5EF4-FFF2-40B4-BE49-F238E27FC236}">
                <a16:creationId xmlns:a16="http://schemas.microsoft.com/office/drawing/2014/main" id="{03DF82A9-25F4-4538-97FB-01F2A215B1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58436273"/>
      </p:ext>
    </p:extLst>
  </p:cSld>
  <p:clrMapOvr>
    <a:masterClrMapping/>
  </p:clrMapOvr>
  <mc:AlternateContent xmlns:mc="http://schemas.openxmlformats.org/markup-compatibility/2006">
    <mc:Choice xmlns:p14="http://schemas.microsoft.com/office/powerpoint/2010/main" Requires="p14">
      <p:transition spd="slow" p14:dur="2000" advTm="19700"/>
    </mc:Choice>
    <mc:Fallback>
      <p:transition spd="slow" advTm="19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3D69E6A-85A3-41AA-9E27-DC622EE7D5D4}"/>
              </a:ext>
            </a:extLst>
          </p:cNvPr>
          <p:cNvSpPr>
            <a:spLocks noGrp="1"/>
          </p:cNvSpPr>
          <p:nvPr>
            <p:ph type="title"/>
          </p:nvPr>
        </p:nvSpPr>
        <p:spPr/>
        <p:txBody>
          <a:bodyPr>
            <a:normAutofit/>
          </a:bodyPr>
          <a:lstStyle/>
          <a:p>
            <a:r>
              <a:rPr lang="en-US" sz="4400" dirty="0"/>
              <a:t>Age of Lake2</a:t>
            </a:r>
          </a:p>
        </p:txBody>
      </p:sp>
      <p:sp>
        <p:nvSpPr>
          <p:cNvPr id="5" name="Text Placeholder 4">
            <a:extLst>
              <a:ext uri="{FF2B5EF4-FFF2-40B4-BE49-F238E27FC236}">
                <a16:creationId xmlns:a16="http://schemas.microsoft.com/office/drawing/2014/main" id="{4E1EAD66-39F6-45BF-BFE8-A0376A80FFF8}"/>
              </a:ext>
            </a:extLst>
          </p:cNvPr>
          <p:cNvSpPr>
            <a:spLocks noGrp="1"/>
          </p:cNvSpPr>
          <p:nvPr>
            <p:ph type="body" idx="1"/>
          </p:nvPr>
        </p:nvSpPr>
        <p:spPr/>
        <p:txBody>
          <a:bodyPr/>
          <a:lstStyle/>
          <a:p>
            <a:pPr algn="l"/>
            <a:r>
              <a:rPr lang="en-US" b="1" dirty="0"/>
              <a:t>Boxplot for Age of Lake2</a:t>
            </a:r>
          </a:p>
        </p:txBody>
      </p:sp>
      <p:pic>
        <p:nvPicPr>
          <p:cNvPr id="10" name="Content Placeholder 9">
            <a:extLst>
              <a:ext uri="{FF2B5EF4-FFF2-40B4-BE49-F238E27FC236}">
                <a16:creationId xmlns:a16="http://schemas.microsoft.com/office/drawing/2014/main" id="{1FCAD18E-823F-4F46-AB10-23A1720B3E7F}"/>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rcRect/>
          <a:stretch/>
        </p:blipFill>
        <p:spPr>
          <a:xfrm>
            <a:off x="1069975" y="2872367"/>
            <a:ext cx="4754562" cy="2967465"/>
          </a:xfrm>
        </p:spPr>
      </p:pic>
      <p:sp>
        <p:nvSpPr>
          <p:cNvPr id="8" name="Content Placeholder 7">
            <a:extLst>
              <a:ext uri="{FF2B5EF4-FFF2-40B4-BE49-F238E27FC236}">
                <a16:creationId xmlns:a16="http://schemas.microsoft.com/office/drawing/2014/main" id="{91A37A22-8F7A-467D-8A73-6B91AA5A8992}"/>
              </a:ext>
            </a:extLst>
          </p:cNvPr>
          <p:cNvSpPr>
            <a:spLocks noGrp="1"/>
          </p:cNvSpPr>
          <p:nvPr>
            <p:ph sz="quarter" idx="4"/>
          </p:nvPr>
        </p:nvSpPr>
        <p:spPr/>
        <p:txBody>
          <a:bodyPr>
            <a:normAutofit/>
          </a:bodyPr>
          <a:lstStyle/>
          <a:p>
            <a:pPr marL="0" indent="0">
              <a:buNone/>
            </a:pPr>
            <a:r>
              <a:rPr lang="en-US" sz="2400" dirty="0">
                <a:effectLst/>
                <a:ea typeface="Calibri" panose="020F0502020204030204" pitchFamily="34" charset="0"/>
                <a:cs typeface="Times New Roman" panose="02020603050405020304" pitchFamily="18" charset="0"/>
              </a:rPr>
              <a:t>A boxplot was made for the age variable based off the </a:t>
            </a:r>
            <a:r>
              <a:rPr lang="en-US" sz="2400" dirty="0">
                <a:ea typeface="Calibri" panose="020F0502020204030204" pitchFamily="34" charset="0"/>
                <a:cs typeface="Times New Roman" panose="02020603050405020304" pitchFamily="18" charset="0"/>
              </a:rPr>
              <a:t>Lake2</a:t>
            </a:r>
            <a:r>
              <a:rPr lang="en-US" sz="2400" dirty="0">
                <a:effectLst/>
                <a:ea typeface="Calibri" panose="020F0502020204030204" pitchFamily="34" charset="0"/>
                <a:cs typeface="Times New Roman" panose="02020603050405020304" pitchFamily="18" charset="0"/>
              </a:rPr>
              <a:t> data set; there is outliers which will still be included (i.e., not removed from the original dataset).</a:t>
            </a:r>
          </a:p>
        </p:txBody>
      </p:sp>
      <p:pic>
        <p:nvPicPr>
          <p:cNvPr id="3" name="Audio 2">
            <a:hlinkClick r:id="" action="ppaction://media"/>
            <a:extLst>
              <a:ext uri="{FF2B5EF4-FFF2-40B4-BE49-F238E27FC236}">
                <a16:creationId xmlns:a16="http://schemas.microsoft.com/office/drawing/2014/main" id="{6D594B81-CD2A-4BB4-8229-8E85D8B29D3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30481276"/>
      </p:ext>
    </p:extLst>
  </p:cSld>
  <p:clrMapOvr>
    <a:masterClrMapping/>
  </p:clrMapOvr>
  <mc:AlternateContent xmlns:mc="http://schemas.openxmlformats.org/markup-compatibility/2006">
    <mc:Choice xmlns:p14="http://schemas.microsoft.com/office/powerpoint/2010/main" Requires="p14">
      <p:transition spd="slow" p14:dur="2000" advTm="18353"/>
    </mc:Choice>
    <mc:Fallback>
      <p:transition spd="slow" advTm="18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D76DE-E0AD-4C0B-9853-D5DFCF6F8F81}"/>
              </a:ext>
            </a:extLst>
          </p:cNvPr>
          <p:cNvSpPr>
            <a:spLocks noGrp="1"/>
          </p:cNvSpPr>
          <p:nvPr>
            <p:ph type="title"/>
          </p:nvPr>
        </p:nvSpPr>
        <p:spPr/>
        <p:txBody>
          <a:bodyPr>
            <a:normAutofit/>
          </a:bodyPr>
          <a:lstStyle/>
          <a:p>
            <a:r>
              <a:rPr lang="en-US" sz="4400" dirty="0"/>
              <a:t>Assumption</a:t>
            </a:r>
          </a:p>
        </p:txBody>
      </p:sp>
      <p:sp>
        <p:nvSpPr>
          <p:cNvPr id="7" name="Content Placeholder 6">
            <a:extLst>
              <a:ext uri="{FF2B5EF4-FFF2-40B4-BE49-F238E27FC236}">
                <a16:creationId xmlns:a16="http://schemas.microsoft.com/office/drawing/2014/main" id="{3531BF42-C417-4632-A821-17ABDDD4D003}"/>
              </a:ext>
            </a:extLst>
          </p:cNvPr>
          <p:cNvSpPr>
            <a:spLocks noGrp="1"/>
          </p:cNvSpPr>
          <p:nvPr>
            <p:ph idx="1"/>
          </p:nvPr>
        </p:nvSpPr>
        <p:spPr/>
        <p:txBody>
          <a:bodyPr>
            <a:normAutofit/>
          </a:bodyPr>
          <a:lstStyle/>
          <a:p>
            <a:pPr marL="400050" indent="-400050">
              <a:buFont typeface="+mj-lt"/>
              <a:buAutoNum type="romanUcPeriod"/>
            </a:pPr>
            <a:r>
              <a:rPr lang="en-US" sz="2400" dirty="0">
                <a:effectLst/>
                <a:ea typeface="Calibri" panose="020F0502020204030204" pitchFamily="34" charset="0"/>
                <a:cs typeface="Times New Roman" panose="02020603050405020304" pitchFamily="18" charset="0"/>
              </a:rPr>
              <a:t>The common column variable will be the </a:t>
            </a:r>
            <a:r>
              <a:rPr lang="en-US" sz="2400" b="1" dirty="0">
                <a:effectLst/>
                <a:ea typeface="Calibri" panose="020F0502020204030204" pitchFamily="34" charset="0"/>
                <a:cs typeface="Times New Roman" panose="02020603050405020304" pitchFamily="18" charset="0"/>
              </a:rPr>
              <a:t>Age</a:t>
            </a:r>
            <a:r>
              <a:rPr lang="en-US" sz="2400" dirty="0">
                <a:effectLst/>
                <a:ea typeface="Calibri" panose="020F0502020204030204" pitchFamily="34" charset="0"/>
                <a:cs typeface="Times New Roman" panose="02020603050405020304" pitchFamily="18" charset="0"/>
              </a:rPr>
              <a:t> variable due to varying differences between Lake Baikal and Lake Elgygytgyn in the Russian Federation based off the paleoclimatology in that Eurasian country.</a:t>
            </a:r>
          </a:p>
          <a:p>
            <a:pPr marL="0" indent="0">
              <a:buNone/>
            </a:pPr>
            <a:r>
              <a:rPr lang="en-US" sz="2400" dirty="0">
                <a:effectLst/>
                <a:ea typeface="Calibri" panose="020F0502020204030204" pitchFamily="34" charset="0"/>
                <a:cs typeface="Times New Roman" panose="02020603050405020304" pitchFamily="18" charset="0"/>
              </a:rPr>
              <a:t>Upon performing exploratory data analysis (or EDA) with boxplots as well as removing the NA’s and renaming the column variables when considering the business question, the </a:t>
            </a:r>
            <a:r>
              <a:rPr lang="en-US" sz="2400" b="1" dirty="0">
                <a:effectLst/>
                <a:ea typeface="Calibri" panose="020F0502020204030204" pitchFamily="34" charset="0"/>
                <a:cs typeface="Times New Roman" panose="02020603050405020304" pitchFamily="18" charset="0"/>
              </a:rPr>
              <a:t>Age</a:t>
            </a:r>
            <a:r>
              <a:rPr lang="en-US" sz="2400" dirty="0">
                <a:effectLst/>
                <a:ea typeface="Calibri" panose="020F0502020204030204" pitchFamily="34" charset="0"/>
                <a:cs typeface="Times New Roman" panose="02020603050405020304" pitchFamily="18" charset="0"/>
              </a:rPr>
              <a:t> variable will be the common column variable name.</a:t>
            </a:r>
          </a:p>
        </p:txBody>
      </p:sp>
      <p:pic>
        <p:nvPicPr>
          <p:cNvPr id="4" name="Audio 3">
            <a:hlinkClick r:id="" action="ppaction://media"/>
            <a:extLst>
              <a:ext uri="{FF2B5EF4-FFF2-40B4-BE49-F238E27FC236}">
                <a16:creationId xmlns:a16="http://schemas.microsoft.com/office/drawing/2014/main" id="{4341B5BE-F942-4C9E-BD8D-AE132AEF3E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61374039"/>
      </p:ext>
    </p:extLst>
  </p:cSld>
  <p:clrMapOvr>
    <a:masterClrMapping/>
  </p:clrMapOvr>
  <mc:AlternateContent xmlns:mc="http://schemas.openxmlformats.org/markup-compatibility/2006">
    <mc:Choice xmlns:p14="http://schemas.microsoft.com/office/powerpoint/2010/main" Requires="p14">
      <p:transition spd="slow" p14:dur="2000" advTm="38090"/>
    </mc:Choice>
    <mc:Fallback>
      <p:transition spd="slow" advTm="38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92FF0-AC9A-4D25-AD39-29C20840440B}"/>
              </a:ext>
            </a:extLst>
          </p:cNvPr>
          <p:cNvSpPr>
            <a:spLocks noGrp="1"/>
          </p:cNvSpPr>
          <p:nvPr>
            <p:ph type="title"/>
          </p:nvPr>
        </p:nvSpPr>
        <p:spPr/>
        <p:txBody>
          <a:bodyPr/>
          <a:lstStyle/>
          <a:p>
            <a:r>
              <a:rPr lang="en-US" i="1" dirty="0"/>
              <a:t>Modeling/Methods</a:t>
            </a:r>
          </a:p>
        </p:txBody>
      </p:sp>
      <p:sp>
        <p:nvSpPr>
          <p:cNvPr id="3" name="Content Placeholder 2">
            <a:extLst>
              <a:ext uri="{FF2B5EF4-FFF2-40B4-BE49-F238E27FC236}">
                <a16:creationId xmlns:a16="http://schemas.microsoft.com/office/drawing/2014/main" id="{D51D33A8-2B3D-4963-8909-5CBB94E5DD10}"/>
              </a:ext>
            </a:extLst>
          </p:cNvPr>
          <p:cNvSpPr>
            <a:spLocks noGrp="1"/>
          </p:cNvSpPr>
          <p:nvPr>
            <p:ph idx="1"/>
          </p:nvPr>
        </p:nvSpPr>
        <p:spPr/>
        <p:txBody>
          <a:bodyPr>
            <a:normAutofit/>
          </a:bodyPr>
          <a:lstStyle/>
          <a:p>
            <a:pPr marL="0" indent="0">
              <a:buNone/>
            </a:pPr>
            <a:r>
              <a:rPr lang="en-US" sz="3600" dirty="0">
                <a:effectLst/>
                <a:ea typeface="Calibri" panose="020F0502020204030204" pitchFamily="34" charset="0"/>
                <a:cs typeface="Times New Roman" panose="02020603050405020304" pitchFamily="18" charset="0"/>
              </a:rPr>
              <a:t>To perform this discriminant analysis based off the common column variable, </a:t>
            </a:r>
            <a:r>
              <a:rPr lang="en-US" sz="3600" b="1" dirty="0">
                <a:effectLst/>
                <a:ea typeface="Calibri" panose="020F0502020204030204" pitchFamily="34" charset="0"/>
                <a:cs typeface="Times New Roman" panose="02020603050405020304" pitchFamily="18" charset="0"/>
              </a:rPr>
              <a:t>Age</a:t>
            </a:r>
            <a:r>
              <a:rPr lang="en-US" sz="3600" dirty="0">
                <a:effectLst/>
                <a:ea typeface="Calibri" panose="020F0502020204030204" pitchFamily="34" charset="0"/>
                <a:cs typeface="Times New Roman" panose="02020603050405020304" pitchFamily="18" charset="0"/>
              </a:rPr>
              <a:t>, rudimentary EDA will be executed followed by converging the datasets into a single dataset and implementing them into a database.</a:t>
            </a:r>
          </a:p>
        </p:txBody>
      </p:sp>
      <p:pic>
        <p:nvPicPr>
          <p:cNvPr id="5" name="Audio 4">
            <a:hlinkClick r:id="" action="ppaction://media"/>
            <a:extLst>
              <a:ext uri="{FF2B5EF4-FFF2-40B4-BE49-F238E27FC236}">
                <a16:creationId xmlns:a16="http://schemas.microsoft.com/office/drawing/2014/main" id="{C0F5F9AE-6906-446F-884F-B8291509EE9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24808931"/>
      </p:ext>
    </p:extLst>
  </p:cSld>
  <p:clrMapOvr>
    <a:masterClrMapping/>
  </p:clrMapOvr>
  <mc:AlternateContent xmlns:mc="http://schemas.openxmlformats.org/markup-compatibility/2006">
    <mc:Choice xmlns:p14="http://schemas.microsoft.com/office/powerpoint/2010/main" Requires="p14">
      <p:transition spd="slow" p14:dur="2000" advTm="19073"/>
    </mc:Choice>
    <mc:Fallback>
      <p:transition spd="slow" advTm="19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BC07E-C0C4-4F7B-A6CF-E6ECBADABF06}"/>
              </a:ext>
            </a:extLst>
          </p:cNvPr>
          <p:cNvSpPr>
            <a:spLocks noGrp="1"/>
          </p:cNvSpPr>
          <p:nvPr>
            <p:ph type="title"/>
          </p:nvPr>
        </p:nvSpPr>
        <p:spPr/>
        <p:txBody>
          <a:bodyPr/>
          <a:lstStyle/>
          <a:p>
            <a:r>
              <a:rPr lang="en-US" i="1" dirty="0"/>
              <a:t>Deployment/Results</a:t>
            </a:r>
          </a:p>
        </p:txBody>
      </p:sp>
      <p:sp>
        <p:nvSpPr>
          <p:cNvPr id="3" name="Content Placeholder 2">
            <a:extLst>
              <a:ext uri="{FF2B5EF4-FFF2-40B4-BE49-F238E27FC236}">
                <a16:creationId xmlns:a16="http://schemas.microsoft.com/office/drawing/2014/main" id="{0AE2B9A0-45B0-42ED-ABC2-39A2276FDFEC}"/>
              </a:ext>
            </a:extLst>
          </p:cNvPr>
          <p:cNvSpPr>
            <a:spLocks noGrp="1"/>
          </p:cNvSpPr>
          <p:nvPr>
            <p:ph idx="1"/>
          </p:nvPr>
        </p:nvSpPr>
        <p:spPr/>
        <p:txBody>
          <a:bodyPr>
            <a:normAutofit/>
          </a:bodyPr>
          <a:lstStyle/>
          <a:p>
            <a:pPr marL="0" indent="0">
              <a:buNone/>
            </a:pPr>
            <a:r>
              <a:rPr lang="en-US" sz="3200" dirty="0">
                <a:effectLst/>
                <a:ea typeface="Calibri" panose="020F0502020204030204" pitchFamily="34" charset="0"/>
                <a:cs typeface="Times New Roman" panose="02020603050405020304" pitchFamily="18" charset="0"/>
              </a:rPr>
              <a:t>After finding a common column variable (i.e. </a:t>
            </a:r>
            <a:r>
              <a:rPr lang="en-US" sz="3200" b="1" dirty="0">
                <a:effectLst/>
                <a:ea typeface="Calibri" panose="020F0502020204030204" pitchFamily="34" charset="0"/>
                <a:cs typeface="Times New Roman" panose="02020603050405020304" pitchFamily="18" charset="0"/>
              </a:rPr>
              <a:t>Age</a:t>
            </a:r>
            <a:r>
              <a:rPr lang="en-US" sz="3200" dirty="0">
                <a:effectLst/>
                <a:ea typeface="Calibri" panose="020F0502020204030204" pitchFamily="34" charset="0"/>
                <a:cs typeface="Times New Roman" panose="02020603050405020304" pitchFamily="18" charset="0"/>
              </a:rPr>
              <a:t>) between the different file formatted datasets and placing the conjoined dataset into a database, a performance check should be implemented but has no relevance in this particular discriminant analysis.</a:t>
            </a:r>
          </a:p>
          <a:p>
            <a:pPr marL="0" indent="0">
              <a:buNone/>
            </a:pPr>
            <a:r>
              <a:rPr lang="en-US" sz="3200" dirty="0">
                <a:ea typeface="Calibri" panose="020F0502020204030204" pitchFamily="34" charset="0"/>
                <a:cs typeface="Times New Roman" panose="02020603050405020304" pitchFamily="18" charset="0"/>
              </a:rPr>
              <a:t>Dimension: </a:t>
            </a:r>
            <a:r>
              <a:rPr lang="en-US" sz="3200" dirty="0">
                <a:effectLst/>
                <a:ea typeface="Calibri" panose="020F0502020204030204" pitchFamily="34" charset="0"/>
              </a:rPr>
              <a:t>3,856 rows &amp; 33 columns</a:t>
            </a:r>
            <a:endParaRPr lang="en-US" sz="3200" dirty="0">
              <a:effectLst/>
              <a:ea typeface="Calibri" panose="020F0502020204030204" pitchFamily="34"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4F71396E-65FE-48B0-BAC6-539A6290B9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81023812"/>
      </p:ext>
    </p:extLst>
  </p:cSld>
  <p:clrMapOvr>
    <a:masterClrMapping/>
  </p:clrMapOvr>
  <mc:AlternateContent xmlns:mc="http://schemas.openxmlformats.org/markup-compatibility/2006">
    <mc:Choice xmlns:p14="http://schemas.microsoft.com/office/powerpoint/2010/main" Requires="p14">
      <p:transition spd="slow" p14:dur="2000" advTm="34096"/>
    </mc:Choice>
    <mc:Fallback>
      <p:transition spd="slow" advTm="34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713AB-ED4F-4037-961D-AFC6FA73B08D}"/>
              </a:ext>
            </a:extLst>
          </p:cNvPr>
          <p:cNvSpPr>
            <a:spLocks noGrp="1"/>
          </p:cNvSpPr>
          <p:nvPr>
            <p:ph type="title"/>
          </p:nvPr>
        </p:nvSpPr>
        <p:spPr/>
        <p:txBody>
          <a:bodyPr/>
          <a:lstStyle/>
          <a:p>
            <a:r>
              <a:rPr lang="en-US" i="1" dirty="0"/>
              <a:t>Summary &amp; Conclusions</a:t>
            </a:r>
          </a:p>
        </p:txBody>
      </p:sp>
      <p:sp>
        <p:nvSpPr>
          <p:cNvPr id="3" name="Content Placeholder 2">
            <a:extLst>
              <a:ext uri="{FF2B5EF4-FFF2-40B4-BE49-F238E27FC236}">
                <a16:creationId xmlns:a16="http://schemas.microsoft.com/office/drawing/2014/main" id="{071E9405-158F-4C78-9CE6-7C0E18D731FA}"/>
              </a:ext>
            </a:extLst>
          </p:cNvPr>
          <p:cNvSpPr>
            <a:spLocks noGrp="1"/>
          </p:cNvSpPr>
          <p:nvPr>
            <p:ph idx="1"/>
          </p:nvPr>
        </p:nvSpPr>
        <p:spPr/>
        <p:txBody>
          <a:bodyPr>
            <a:normAutofit/>
          </a:bodyPr>
          <a:lstStyle/>
          <a:p>
            <a:pPr marL="0" indent="0">
              <a:buNone/>
            </a:pPr>
            <a:r>
              <a:rPr lang="en-US" sz="2000" dirty="0">
                <a:effectLst/>
                <a:ea typeface="Calibri" panose="020F0502020204030204" pitchFamily="34" charset="0"/>
              </a:rPr>
              <a:t>Since the three different datasets were structurally formatted in a way where there is some data preparation or wrangling that needs to be done, the more legwork will be finding the common column variable and inputting the merged data into a database based off the business question proposed to the business problem of which column variable is the link between the three datasets to form a single dataset and tool it into a database. Following the CRISP-DM process, after discovering the common column variable, a performance check should be administered but this has no significance to this discriminant analysis.</a:t>
            </a:r>
            <a:endParaRPr lang="en-US" sz="2000" dirty="0"/>
          </a:p>
        </p:txBody>
      </p:sp>
      <p:pic>
        <p:nvPicPr>
          <p:cNvPr id="5" name="Audio 4">
            <a:hlinkClick r:id="" action="ppaction://media"/>
            <a:extLst>
              <a:ext uri="{FF2B5EF4-FFF2-40B4-BE49-F238E27FC236}">
                <a16:creationId xmlns:a16="http://schemas.microsoft.com/office/drawing/2014/main" id="{D1EF651A-A1F2-4B8C-A39A-A7D668AE24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01333878"/>
      </p:ext>
    </p:extLst>
  </p:cSld>
  <p:clrMapOvr>
    <a:masterClrMapping/>
  </p:clrMapOvr>
  <mc:AlternateContent xmlns:mc="http://schemas.openxmlformats.org/markup-compatibility/2006">
    <mc:Choice xmlns:p14="http://schemas.microsoft.com/office/powerpoint/2010/main" Requires="p14">
      <p:transition spd="slow" p14:dur="2000" advTm="47564"/>
    </mc:Choice>
    <mc:Fallback>
      <p:transition spd="slow" advTm="47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D8F67-47A4-455E-9CE0-2A71C5DF8C94}"/>
              </a:ext>
            </a:extLst>
          </p:cNvPr>
          <p:cNvSpPr>
            <a:spLocks noGrp="1"/>
          </p:cNvSpPr>
          <p:nvPr>
            <p:ph type="title"/>
          </p:nvPr>
        </p:nvSpPr>
        <p:spPr/>
        <p:txBody>
          <a:bodyPr/>
          <a:lstStyle/>
          <a:p>
            <a:r>
              <a:rPr lang="en-US" i="1" dirty="0"/>
              <a:t>Summary &amp; Conclusions cont.</a:t>
            </a:r>
          </a:p>
        </p:txBody>
      </p:sp>
      <p:sp>
        <p:nvSpPr>
          <p:cNvPr id="3" name="Content Placeholder 2">
            <a:extLst>
              <a:ext uri="{FF2B5EF4-FFF2-40B4-BE49-F238E27FC236}">
                <a16:creationId xmlns:a16="http://schemas.microsoft.com/office/drawing/2014/main" id="{CF641056-CB76-47A6-981B-F55B84305C4D}"/>
              </a:ext>
            </a:extLst>
          </p:cNvPr>
          <p:cNvSpPr>
            <a:spLocks noGrp="1"/>
          </p:cNvSpPr>
          <p:nvPr>
            <p:ph idx="1"/>
          </p:nvPr>
        </p:nvSpPr>
        <p:spPr/>
        <p:txBody>
          <a:bodyPr>
            <a:normAutofit/>
          </a:bodyPr>
          <a:lstStyle/>
          <a:p>
            <a:pPr marL="0" indent="0">
              <a:buNone/>
            </a:pPr>
            <a:r>
              <a:rPr lang="en-US" sz="3200" dirty="0">
                <a:effectLst/>
                <a:ea typeface="Calibri" panose="020F0502020204030204" pitchFamily="34" charset="0"/>
              </a:rPr>
              <a:t>For the business problem, the </a:t>
            </a:r>
            <a:r>
              <a:rPr lang="en-US" sz="3200" b="1" dirty="0">
                <a:effectLst/>
                <a:ea typeface="Calibri" panose="020F0502020204030204" pitchFamily="34" charset="0"/>
              </a:rPr>
              <a:t>Age</a:t>
            </a:r>
            <a:r>
              <a:rPr lang="en-US" sz="3200" dirty="0">
                <a:effectLst/>
                <a:ea typeface="Calibri" panose="020F0502020204030204" pitchFamily="34" charset="0"/>
              </a:rPr>
              <a:t> column variable was the common variable from each dataset. This was due to the fact of the varying in age for the biogenic silica and sediments collected at both Lake Baikal and Lake Elgygytgyn.</a:t>
            </a:r>
            <a:endParaRPr lang="en-US" sz="3200" dirty="0"/>
          </a:p>
        </p:txBody>
      </p:sp>
      <p:pic>
        <p:nvPicPr>
          <p:cNvPr id="5" name="Audio 4">
            <a:hlinkClick r:id="" action="ppaction://media"/>
            <a:extLst>
              <a:ext uri="{FF2B5EF4-FFF2-40B4-BE49-F238E27FC236}">
                <a16:creationId xmlns:a16="http://schemas.microsoft.com/office/drawing/2014/main" id="{BED0B315-BBDD-486B-A475-0252A6435C8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75569333"/>
      </p:ext>
    </p:extLst>
  </p:cSld>
  <p:clrMapOvr>
    <a:masterClrMapping/>
  </p:clrMapOvr>
  <mc:AlternateContent xmlns:mc="http://schemas.openxmlformats.org/markup-compatibility/2006">
    <mc:Choice xmlns:p14="http://schemas.microsoft.com/office/powerpoint/2010/main" Requires="p14">
      <p:transition spd="slow" p14:dur="2000" advTm="21790"/>
    </mc:Choice>
    <mc:Fallback>
      <p:transition spd="slow" advTm="21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548AB-ED0B-45B4-8264-D37ED9093D40}"/>
              </a:ext>
            </a:extLst>
          </p:cNvPr>
          <p:cNvSpPr>
            <a:spLocks noGrp="1"/>
          </p:cNvSpPr>
          <p:nvPr>
            <p:ph type="title"/>
          </p:nvPr>
        </p:nvSpPr>
        <p:spPr/>
        <p:txBody>
          <a:bodyPr/>
          <a:lstStyle/>
          <a:p>
            <a:r>
              <a:rPr lang="en-US" i="1" dirty="0"/>
              <a:t>Summary &amp; Conclusions cont.</a:t>
            </a:r>
          </a:p>
        </p:txBody>
      </p:sp>
      <p:sp>
        <p:nvSpPr>
          <p:cNvPr id="3" name="Content Placeholder 2">
            <a:extLst>
              <a:ext uri="{FF2B5EF4-FFF2-40B4-BE49-F238E27FC236}">
                <a16:creationId xmlns:a16="http://schemas.microsoft.com/office/drawing/2014/main" id="{E5517A4D-3FDD-41F5-80E4-6EF5407F492E}"/>
              </a:ext>
            </a:extLst>
          </p:cNvPr>
          <p:cNvSpPr>
            <a:spLocks noGrp="1"/>
          </p:cNvSpPr>
          <p:nvPr>
            <p:ph idx="1"/>
          </p:nvPr>
        </p:nvSpPr>
        <p:spPr/>
        <p:txBody>
          <a:bodyPr/>
          <a:lstStyle/>
          <a:p>
            <a:pPr marL="0" indent="0">
              <a:buNone/>
            </a:pPr>
            <a:r>
              <a:rPr lang="en-US" sz="1800" dirty="0">
                <a:effectLst/>
                <a:ea typeface="Calibri" panose="020F0502020204030204" pitchFamily="34" charset="0"/>
              </a:rPr>
              <a:t>Lastly, an understanding of what the discriminant analysis of the datasets will be executed. This discriminant analysis concluded with the three different file formatted data (txt, JSON, &amp; xls) being merged into a single dataset by the </a:t>
            </a:r>
            <a:r>
              <a:rPr lang="en-US" sz="1800" b="1" dirty="0">
                <a:effectLst/>
                <a:ea typeface="Calibri" panose="020F0502020204030204" pitchFamily="34" charset="0"/>
              </a:rPr>
              <a:t>Age</a:t>
            </a:r>
            <a:r>
              <a:rPr lang="en-US" sz="1800" dirty="0">
                <a:effectLst/>
                <a:ea typeface="Calibri" panose="020F0502020204030204" pitchFamily="34" charset="0"/>
              </a:rPr>
              <a:t> variable (the common column variable name) and placed within a database (SQLite). The merged data had a dimension of 3856 rows &amp; 33 columns, a little more from the original datasets, but this database data was joined together by the </a:t>
            </a:r>
            <a:r>
              <a:rPr lang="en-US" sz="1800" b="1" dirty="0">
                <a:effectLst/>
                <a:ea typeface="Calibri" panose="020F0502020204030204" pitchFamily="34" charset="0"/>
              </a:rPr>
              <a:t>Age</a:t>
            </a:r>
            <a:r>
              <a:rPr lang="en-US" sz="1800" dirty="0">
                <a:effectLst/>
                <a:ea typeface="Calibri" panose="020F0502020204030204" pitchFamily="34" charset="0"/>
              </a:rPr>
              <a:t> column variable. What was significant about the </a:t>
            </a:r>
            <a:r>
              <a:rPr lang="en-US" sz="1800" b="1" dirty="0">
                <a:effectLst/>
                <a:ea typeface="Calibri" panose="020F0502020204030204" pitchFamily="34" charset="0"/>
              </a:rPr>
              <a:t>Age</a:t>
            </a:r>
            <a:r>
              <a:rPr lang="en-US" sz="1800" dirty="0">
                <a:effectLst/>
                <a:ea typeface="Calibri" panose="020F0502020204030204" pitchFamily="34" charset="0"/>
              </a:rPr>
              <a:t> column in the database data from a simple boxplot indicates that the age of the sediments collected at Lake Elgygytgyn is older compared to the age of biogenic silica buried at Lake Baikal even though this lake is way older compared to the newer lake, Lake Elgygytgyn. In conclusion, to study the paleoclimatology of the biogenic silica in Lake Baikal and the sediments in Lake Elgygytgyn, the age of both minerals should be considered within the two lakes, thus showing the significance of the </a:t>
            </a:r>
            <a:r>
              <a:rPr lang="en-US" sz="1800" b="1" dirty="0">
                <a:effectLst/>
                <a:ea typeface="Calibri" panose="020F0502020204030204" pitchFamily="34" charset="0"/>
              </a:rPr>
              <a:t>Age</a:t>
            </a:r>
            <a:r>
              <a:rPr lang="en-US" sz="1800" dirty="0">
                <a:effectLst/>
                <a:ea typeface="Calibri" panose="020F0502020204030204" pitchFamily="34" charset="0"/>
              </a:rPr>
              <a:t> column variable during the Pleistocene epoch/Quaternary period.</a:t>
            </a:r>
            <a:endParaRPr lang="en-US" dirty="0"/>
          </a:p>
        </p:txBody>
      </p:sp>
      <p:pic>
        <p:nvPicPr>
          <p:cNvPr id="5" name="Audio 4">
            <a:hlinkClick r:id="" action="ppaction://media"/>
            <a:extLst>
              <a:ext uri="{FF2B5EF4-FFF2-40B4-BE49-F238E27FC236}">
                <a16:creationId xmlns:a16="http://schemas.microsoft.com/office/drawing/2014/main" id="{24C34025-6A1C-40B5-B363-C4C0F17F95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94718953"/>
      </p:ext>
    </p:extLst>
  </p:cSld>
  <p:clrMapOvr>
    <a:masterClrMapping/>
  </p:clrMapOvr>
  <mc:AlternateContent xmlns:mc="http://schemas.openxmlformats.org/markup-compatibility/2006">
    <mc:Choice xmlns:p14="http://schemas.microsoft.com/office/powerpoint/2010/main" Requires="p14">
      <p:transition spd="slow" p14:dur="2000" advTm="100227"/>
    </mc:Choice>
    <mc:Fallback>
      <p:transition spd="slow" advTm="1002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932FB-20CF-4861-AEF0-ABB3DB6942AD}"/>
              </a:ext>
            </a:extLst>
          </p:cNvPr>
          <p:cNvSpPr>
            <a:spLocks noGrp="1"/>
          </p:cNvSpPr>
          <p:nvPr>
            <p:ph type="title"/>
          </p:nvPr>
        </p:nvSpPr>
        <p:spPr/>
        <p:txBody>
          <a:bodyPr/>
          <a:lstStyle/>
          <a:p>
            <a:r>
              <a:rPr lang="en-US" i="1" dirty="0"/>
              <a:t>References</a:t>
            </a:r>
          </a:p>
        </p:txBody>
      </p:sp>
      <p:sp>
        <p:nvSpPr>
          <p:cNvPr id="3" name="Content Placeholder 2">
            <a:extLst>
              <a:ext uri="{FF2B5EF4-FFF2-40B4-BE49-F238E27FC236}">
                <a16:creationId xmlns:a16="http://schemas.microsoft.com/office/drawing/2014/main" id="{2DB5F70F-FAD7-4379-83D5-7C22228F07F1}"/>
              </a:ext>
            </a:extLst>
          </p:cNvPr>
          <p:cNvSpPr>
            <a:spLocks noGrp="1"/>
          </p:cNvSpPr>
          <p:nvPr>
            <p:ph idx="1"/>
          </p:nvPr>
        </p:nvSpPr>
        <p:spPr/>
        <p:txBody>
          <a:bodyPr>
            <a:noAutofit/>
          </a:bodyPr>
          <a:lstStyle/>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10 Key Types of Data Analysis Methods and Techniques. (n.d.). Retrieved from </a:t>
            </a:r>
            <a:r>
              <a:rPr lang="en-US" sz="800" u="sng" dirty="0">
                <a:solidFill>
                  <a:srgbClr val="0563C1"/>
                </a:solidFill>
                <a:effectLst/>
                <a:ea typeface="Calibri" panose="020F0502020204030204" pitchFamily="34" charset="0"/>
                <a:cs typeface="Times New Roman" panose="02020603050405020304" pitchFamily="18" charset="0"/>
                <a:hlinkClick r:id="rId4"/>
              </a:rPr>
              <a:t>10 Top Types of Data Analysis Methods and Techniques (intellspot.com)</a:t>
            </a:r>
            <a:endParaRPr lang="en-US" sz="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Lake Baikal. (n.d.). Retrieved from </a:t>
            </a:r>
            <a:r>
              <a:rPr lang="en-US" sz="800" u="sng" dirty="0">
                <a:solidFill>
                  <a:srgbClr val="0563C1"/>
                </a:solidFill>
                <a:effectLst/>
                <a:ea typeface="Calibri" panose="020F0502020204030204" pitchFamily="34" charset="0"/>
                <a:cs typeface="Times New Roman" panose="02020603050405020304" pitchFamily="18" charset="0"/>
                <a:hlinkClick r:id="rId5"/>
              </a:rPr>
              <a:t>Lake Baikal - Wikipedia</a:t>
            </a:r>
            <a:endParaRPr lang="en-US" sz="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Lake Baikal: The Pearl of Siberia. (n.d.). Retrieved from </a:t>
            </a:r>
            <a:r>
              <a:rPr lang="en-US" sz="800" u="sng" dirty="0">
                <a:solidFill>
                  <a:srgbClr val="0563C1"/>
                </a:solidFill>
                <a:effectLst/>
                <a:ea typeface="Calibri" panose="020F0502020204030204" pitchFamily="34" charset="0"/>
                <a:cs typeface="Times New Roman" panose="02020603050405020304" pitchFamily="18" charset="0"/>
                <a:hlinkClick r:id="rId6"/>
              </a:rPr>
              <a:t>Lake Baikal in Siberia, Russia | Baikal Lake Facts &amp; Map (lakepedia.com)</a:t>
            </a:r>
            <a:endParaRPr lang="en-US" sz="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Lake Elgygytgyn. (n.d.). Retrieved from </a:t>
            </a:r>
            <a:r>
              <a:rPr lang="en-US" sz="800" u="sng" dirty="0">
                <a:solidFill>
                  <a:srgbClr val="0563C1"/>
                </a:solidFill>
                <a:effectLst/>
                <a:ea typeface="Calibri" panose="020F0502020204030204" pitchFamily="34" charset="0"/>
                <a:cs typeface="Times New Roman" panose="02020603050405020304" pitchFamily="18" charset="0"/>
                <a:hlinkClick r:id="rId7"/>
              </a:rPr>
              <a:t>Lake Elgygytgyn - Wikipedia</a:t>
            </a:r>
            <a:endParaRPr lang="en-US" sz="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NOAA/WDS Paleoclimatology – Lake Baikal Composite BDP-96 Pleistocene Biogenic Silica Data. (n.d.). Retrieved from </a:t>
            </a:r>
            <a:r>
              <a:rPr lang="en-US" sz="800" u="sng" dirty="0">
                <a:solidFill>
                  <a:srgbClr val="0563C1"/>
                </a:solidFill>
                <a:effectLst/>
                <a:ea typeface="Calibri" panose="020F0502020204030204" pitchFamily="34" charset="0"/>
                <a:cs typeface="Times New Roman" panose="02020603050405020304" pitchFamily="18" charset="0"/>
                <a:hlinkClick r:id="rId8"/>
              </a:rPr>
              <a:t>NOAA/WDS Paleoclimatology - Lake Baikal Composite BDP-96 Pleistocene Biogenic Silica Data - CKAN</a:t>
            </a:r>
            <a:endParaRPr lang="en-US" sz="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NOAA/WDS Paleoclimatology – Lake El’gygytgyn, NE Russia Quaternary Multiproxy Lake Sediment Data. (n.d.). Retrieved from </a:t>
            </a:r>
            <a:r>
              <a:rPr lang="en-US" sz="800" u="sng" dirty="0">
                <a:solidFill>
                  <a:srgbClr val="0563C1"/>
                </a:solidFill>
                <a:effectLst/>
                <a:ea typeface="Calibri" panose="020F0502020204030204" pitchFamily="34" charset="0"/>
                <a:cs typeface="Times New Roman" panose="02020603050405020304" pitchFamily="18" charset="0"/>
                <a:hlinkClick r:id="rId9"/>
              </a:rPr>
              <a:t>NOAA/WDS Paleoclimatology - Lake El'gygytgyn, NE Russia Quaternary Multiproxy Lake Sediment Data - CKAN</a:t>
            </a:r>
            <a:endParaRPr lang="en-US" sz="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Pleistocene Epoch. (n.d.). Retrieved from </a:t>
            </a:r>
            <a:r>
              <a:rPr lang="en-US" sz="800" u="sng" dirty="0">
                <a:solidFill>
                  <a:srgbClr val="0563C1"/>
                </a:solidFill>
                <a:effectLst/>
                <a:ea typeface="Calibri" panose="020F0502020204030204" pitchFamily="34" charset="0"/>
                <a:cs typeface="Times New Roman" panose="02020603050405020304" pitchFamily="18" charset="0"/>
                <a:hlinkClick r:id="rId10"/>
              </a:rPr>
              <a:t>Pleistocene Epoch | Characteristics, Plants, Animals, Climate, &amp; Facts | Britannica</a:t>
            </a:r>
            <a:endParaRPr lang="en-US" sz="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Strauss, B. (2020, January 21). </a:t>
            </a:r>
            <a:r>
              <a:rPr lang="en-US" sz="800" i="1" dirty="0">
                <a:effectLst/>
                <a:ea typeface="Calibri" panose="020F0502020204030204" pitchFamily="34" charset="0"/>
                <a:cs typeface="Times New Roman" panose="02020603050405020304" pitchFamily="18" charset="0"/>
              </a:rPr>
              <a:t>Prehistoric Life During the Pleistocene Epoch</a:t>
            </a:r>
            <a:r>
              <a:rPr lang="en-US" sz="800" dirty="0">
                <a:effectLst/>
                <a:ea typeface="Calibri" panose="020F0502020204030204" pitchFamily="34" charset="0"/>
                <a:cs typeface="Times New Roman" panose="02020603050405020304" pitchFamily="18" charset="0"/>
              </a:rPr>
              <a:t>. </a:t>
            </a:r>
            <a:r>
              <a:rPr lang="en-US" sz="800" u="sng" dirty="0">
                <a:solidFill>
                  <a:srgbClr val="0563C1"/>
                </a:solidFill>
                <a:effectLst/>
                <a:ea typeface="Calibri" panose="020F0502020204030204" pitchFamily="34" charset="0"/>
                <a:cs typeface="Times New Roman" panose="02020603050405020304" pitchFamily="18" charset="0"/>
                <a:hlinkClick r:id="rId11"/>
              </a:rPr>
              <a:t>Prehistoric Life During the Pleistocene Epoch (thoughtco.com)</a:t>
            </a:r>
            <a:endParaRPr lang="en-US" sz="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The Thrill to Drill in the Chill – 3.6 Million Years of Arctic Climate Change from Lake El’gygytgyn, NE Russia. (n.d.). Retrieved from </a:t>
            </a:r>
            <a:r>
              <a:rPr lang="en-US" sz="800" u="sng" dirty="0">
                <a:solidFill>
                  <a:srgbClr val="0563C1"/>
                </a:solidFill>
                <a:effectLst/>
                <a:ea typeface="Calibri" panose="020F0502020204030204" pitchFamily="34" charset="0"/>
                <a:cs typeface="Times New Roman" panose="02020603050405020304" pitchFamily="18" charset="0"/>
                <a:hlinkClick r:id="rId12"/>
              </a:rPr>
              <a:t>| Lake El’gygytgyn (dosecc.com)</a:t>
            </a:r>
            <a:endParaRPr lang="en-US" sz="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800" dirty="0">
                <a:effectLst/>
                <a:ea typeface="Calibri" panose="020F0502020204030204" pitchFamily="34" charset="0"/>
                <a:cs typeface="Times New Roman" panose="02020603050405020304" pitchFamily="18" charset="0"/>
              </a:rPr>
              <a:t>Vermillion, S. (2021, April 16). </a:t>
            </a:r>
            <a:r>
              <a:rPr lang="en-US" sz="800" i="1" dirty="0">
                <a:effectLst/>
                <a:ea typeface="Calibri" panose="020F0502020204030204" pitchFamily="34" charset="0"/>
                <a:cs typeface="Times New Roman" panose="02020603050405020304" pitchFamily="18" charset="0"/>
              </a:rPr>
              <a:t>Siberia’s Lake Baikal Is the World’s Oldest and Weirdest</a:t>
            </a:r>
            <a:r>
              <a:rPr lang="en-US" sz="800" dirty="0">
                <a:effectLst/>
                <a:ea typeface="Calibri" panose="020F0502020204030204" pitchFamily="34" charset="0"/>
                <a:cs typeface="Times New Roman" panose="02020603050405020304" pitchFamily="18" charset="0"/>
              </a:rPr>
              <a:t>. </a:t>
            </a:r>
            <a:r>
              <a:rPr lang="en-US" sz="800" u="sng" dirty="0">
                <a:solidFill>
                  <a:srgbClr val="0563C1"/>
                </a:solidFill>
                <a:effectLst/>
                <a:ea typeface="Calibri" panose="020F0502020204030204" pitchFamily="34" charset="0"/>
                <a:cs typeface="Times New Roman" panose="02020603050405020304" pitchFamily="18" charset="0"/>
                <a:hlinkClick r:id="rId13"/>
              </a:rPr>
              <a:t>Siberia's Lake Baikal Is the World's Oldest and Weirdest | HowStuffWorks</a:t>
            </a:r>
            <a:endParaRPr lang="en-US" sz="800" dirty="0">
              <a:effectLst/>
              <a:ea typeface="Calibri" panose="020F0502020204030204" pitchFamily="34" charset="0"/>
              <a:cs typeface="Times New Roman" panose="02020603050405020304" pitchFamily="18" charset="0"/>
            </a:endParaRPr>
          </a:p>
          <a:p>
            <a:r>
              <a:rPr lang="en-US" sz="800" dirty="0">
                <a:effectLst/>
                <a:ea typeface="Calibri" panose="020F0502020204030204" pitchFamily="34" charset="0"/>
              </a:rPr>
              <a:t>What is Paleoclimatology?. (n.d.). Retrieved from </a:t>
            </a:r>
            <a:r>
              <a:rPr lang="en-US" sz="800" u="sng" dirty="0">
                <a:solidFill>
                  <a:srgbClr val="0563C1"/>
                </a:solidFill>
                <a:effectLst/>
                <a:ea typeface="Calibri" panose="020F0502020204030204" pitchFamily="34" charset="0"/>
                <a:cs typeface="Times New Roman" panose="02020603050405020304" pitchFamily="18" charset="0"/>
                <a:hlinkClick r:id="rId14"/>
              </a:rPr>
              <a:t>What is Paleoclimatology? | National Centers for Environmental Information (NCEI) formerly known as National Climatic Data Center (NCDC) (noaa.gov)</a:t>
            </a:r>
            <a:endParaRPr lang="en-US" sz="800" dirty="0"/>
          </a:p>
        </p:txBody>
      </p:sp>
      <p:pic>
        <p:nvPicPr>
          <p:cNvPr id="6" name="Audio 5">
            <a:hlinkClick r:id="" action="ppaction://media"/>
            <a:extLst>
              <a:ext uri="{FF2B5EF4-FFF2-40B4-BE49-F238E27FC236}">
                <a16:creationId xmlns:a16="http://schemas.microsoft.com/office/drawing/2014/main" id="{54AB1920-F20B-4ED6-94B3-585BA8246591}"/>
              </a:ext>
            </a:extLst>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72435199"/>
      </p:ext>
    </p:extLst>
  </p:cSld>
  <p:clrMapOvr>
    <a:masterClrMapping/>
  </p:clrMapOvr>
  <mc:AlternateContent xmlns:mc="http://schemas.openxmlformats.org/markup-compatibility/2006">
    <mc:Choice xmlns:p14="http://schemas.microsoft.com/office/powerpoint/2010/main" Requires="p14">
      <p:transition spd="slow" p14:dur="2000" advTm="53064"/>
    </mc:Choice>
    <mc:Fallback>
      <p:transition spd="slow" advTm="53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ACF6EA-A9A2-4CB5-9335-DA7A4772634A}"/>
              </a:ext>
            </a:extLst>
          </p:cNvPr>
          <p:cNvSpPr>
            <a:spLocks noGrp="1"/>
          </p:cNvSpPr>
          <p:nvPr>
            <p:ph type="title"/>
          </p:nvPr>
        </p:nvSpPr>
        <p:spPr/>
        <p:txBody>
          <a:bodyPr/>
          <a:lstStyle/>
          <a:p>
            <a:r>
              <a:rPr lang="en-US" i="1" dirty="0"/>
              <a:t>Abstract</a:t>
            </a:r>
          </a:p>
        </p:txBody>
      </p:sp>
      <p:sp>
        <p:nvSpPr>
          <p:cNvPr id="6" name="Content Placeholder 5">
            <a:extLst>
              <a:ext uri="{FF2B5EF4-FFF2-40B4-BE49-F238E27FC236}">
                <a16:creationId xmlns:a16="http://schemas.microsoft.com/office/drawing/2014/main" id="{68A5AF2D-5B5E-4E21-A8FC-ABA47D334B97}"/>
              </a:ext>
            </a:extLst>
          </p:cNvPr>
          <p:cNvSpPr>
            <a:spLocks noGrp="1"/>
          </p:cNvSpPr>
          <p:nvPr>
            <p:ph sz="half" idx="2"/>
          </p:nvPr>
        </p:nvSpPr>
        <p:spPr/>
        <p:txBody>
          <a:bodyPr>
            <a:normAutofit/>
          </a:bodyPr>
          <a:lstStyle/>
          <a:p>
            <a:pPr marL="0" indent="0">
              <a:buNone/>
            </a:pPr>
            <a:r>
              <a:rPr lang="en-US" sz="1800" dirty="0">
                <a:effectLst/>
                <a:ea typeface="Calibri" panose="020F0502020204030204" pitchFamily="34" charset="0"/>
                <a:cs typeface="Times New Roman" panose="02020603050405020304" pitchFamily="18" charset="0"/>
              </a:rPr>
              <a:t>The Russian Federation is a Eurasian country that is rich in history as well as paleoclimatology. Russia also has two significant lakes (Lake Baikal and Lake Elgygytgyn) with collected biogenic silica and sediments during the Pleistocene epoch or Quaternary period. A discriminant analysis will be performed on three different collections of data based off of the paleoclimatology in Russia.</a:t>
            </a:r>
          </a:p>
        </p:txBody>
      </p:sp>
      <p:sp>
        <p:nvSpPr>
          <p:cNvPr id="7" name="Text Placeholder 6">
            <a:extLst>
              <a:ext uri="{FF2B5EF4-FFF2-40B4-BE49-F238E27FC236}">
                <a16:creationId xmlns:a16="http://schemas.microsoft.com/office/drawing/2014/main" id="{690F04DB-C921-434B-A135-69201A654F53}"/>
              </a:ext>
            </a:extLst>
          </p:cNvPr>
          <p:cNvSpPr>
            <a:spLocks noGrp="1"/>
          </p:cNvSpPr>
          <p:nvPr>
            <p:ph type="body" sz="quarter" idx="3"/>
          </p:nvPr>
        </p:nvSpPr>
        <p:spPr/>
        <p:txBody>
          <a:bodyPr/>
          <a:lstStyle/>
          <a:p>
            <a:r>
              <a:rPr lang="en-US" b="1" dirty="0"/>
              <a:t>Figure 1</a:t>
            </a:r>
            <a:r>
              <a:rPr lang="en-US" dirty="0"/>
              <a:t>			Russian Flag</a:t>
            </a:r>
            <a:endParaRPr lang="en-US" b="1" dirty="0"/>
          </a:p>
        </p:txBody>
      </p:sp>
      <p:pic>
        <p:nvPicPr>
          <p:cNvPr id="10" name="Content Placeholder 9">
            <a:extLst>
              <a:ext uri="{FF2B5EF4-FFF2-40B4-BE49-F238E27FC236}">
                <a16:creationId xmlns:a16="http://schemas.microsoft.com/office/drawing/2014/main" id="{FE4BFEDD-B412-4B33-8BF6-149E6E328512}"/>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7150894" y="2755900"/>
            <a:ext cx="3200400" cy="3200400"/>
          </a:xfrm>
        </p:spPr>
      </p:pic>
      <p:pic>
        <p:nvPicPr>
          <p:cNvPr id="3" name="Audio 2">
            <a:hlinkClick r:id="" action="ppaction://media"/>
            <a:extLst>
              <a:ext uri="{FF2B5EF4-FFF2-40B4-BE49-F238E27FC236}">
                <a16:creationId xmlns:a16="http://schemas.microsoft.com/office/drawing/2014/main" id="{D0793A52-4F31-4A6E-B76D-85FE4A7814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51198426"/>
      </p:ext>
    </p:extLst>
  </p:cSld>
  <p:clrMapOvr>
    <a:masterClrMapping/>
  </p:clrMapOvr>
  <mc:AlternateContent xmlns:mc="http://schemas.openxmlformats.org/markup-compatibility/2006">
    <mc:Choice xmlns:p14="http://schemas.microsoft.com/office/powerpoint/2010/main" Requires="p14">
      <p:transition spd="slow" p14:dur="2000" advTm="40737"/>
    </mc:Choice>
    <mc:Fallback>
      <p:transition spd="slow" advTm="40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5115A-6C77-478E-B0C8-A13E9F4F725B}"/>
              </a:ext>
            </a:extLst>
          </p:cNvPr>
          <p:cNvSpPr>
            <a:spLocks noGrp="1"/>
          </p:cNvSpPr>
          <p:nvPr>
            <p:ph type="title"/>
          </p:nvPr>
        </p:nvSpPr>
        <p:spPr/>
        <p:txBody>
          <a:bodyPr/>
          <a:lstStyle/>
          <a:p>
            <a:r>
              <a:rPr lang="en-US" i="1" dirty="0"/>
              <a:t>Appendices</a:t>
            </a:r>
          </a:p>
        </p:txBody>
      </p:sp>
      <p:sp>
        <p:nvSpPr>
          <p:cNvPr id="3" name="Content Placeholder 2">
            <a:extLst>
              <a:ext uri="{FF2B5EF4-FFF2-40B4-BE49-F238E27FC236}">
                <a16:creationId xmlns:a16="http://schemas.microsoft.com/office/drawing/2014/main" id="{D86DF338-F4E5-4664-8C89-20B8BD25C695}"/>
              </a:ext>
            </a:extLst>
          </p:cNvPr>
          <p:cNvSpPr>
            <a:spLocks noGrp="1"/>
          </p:cNvSpPr>
          <p:nvPr>
            <p:ph idx="1"/>
          </p:nvPr>
        </p:nvSpPr>
        <p:spPr/>
        <p:txBody>
          <a:bodyPr>
            <a:normAutofit fontScale="85000" lnSpcReduction="20000"/>
          </a:bodyPr>
          <a:lstStyle/>
          <a:p>
            <a:pPr marL="0" marR="0" indent="0" algn="ctr">
              <a:lnSpc>
                <a:spcPct val="200000"/>
              </a:lnSpc>
              <a:spcBef>
                <a:spcPts val="0"/>
              </a:spcBef>
              <a:spcAft>
                <a:spcPts val="800"/>
              </a:spcAft>
              <a:buNone/>
            </a:pPr>
            <a:r>
              <a:rPr lang="en-US" sz="1800" b="1" dirty="0">
                <a:effectLst/>
                <a:ea typeface="Calibri" panose="020F0502020204030204" pitchFamily="34" charset="0"/>
                <a:cs typeface="Times New Roman" panose="02020603050405020304" pitchFamily="18" charset="0"/>
              </a:rPr>
              <a:t>Appendix A</a:t>
            </a:r>
            <a:endParaRPr lang="en-US" sz="1800" dirty="0">
              <a:effectLst/>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800" b="1" dirty="0">
                <a:effectLst/>
                <a:ea typeface="Calibri" panose="020F0502020204030204" pitchFamily="34" charset="0"/>
                <a:cs typeface="Times New Roman" panose="02020603050405020304" pitchFamily="18" charset="0"/>
              </a:rPr>
              <a:t>What is Paleoclimatology?</a:t>
            </a:r>
            <a:endParaRPr lang="en-US" sz="1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ea typeface="Calibri" panose="020F0502020204030204" pitchFamily="34" charset="0"/>
                <a:cs typeface="Times New Roman" panose="02020603050405020304" pitchFamily="18" charset="0"/>
              </a:rPr>
              <a:t>The article defines what paleoclimatology is as well as the benefits of the scientific study.</a:t>
            </a:r>
            <a:br>
              <a:rPr lang="en-US" sz="1800" dirty="0">
                <a:effectLst/>
                <a:ea typeface="Calibri" panose="020F0502020204030204" pitchFamily="34" charset="0"/>
              </a:rPr>
            </a:br>
            <a:r>
              <a:rPr lang="en-US" sz="1800" dirty="0">
                <a:effectLst/>
                <a:ea typeface="Calibri" panose="020F0502020204030204" pitchFamily="34" charset="0"/>
                <a:cs typeface="Times New Roman" panose="02020603050405020304" pitchFamily="18" charset="0"/>
              </a:rPr>
              <a:t> </a:t>
            </a:r>
          </a:p>
          <a:p>
            <a:pPr marL="0" marR="0" indent="0" algn="ctr">
              <a:lnSpc>
                <a:spcPct val="200000"/>
              </a:lnSpc>
              <a:spcBef>
                <a:spcPts val="0"/>
              </a:spcBef>
              <a:spcAft>
                <a:spcPts val="800"/>
              </a:spcAft>
              <a:buNone/>
            </a:pPr>
            <a:r>
              <a:rPr lang="en-US" sz="1800" b="1" dirty="0">
                <a:effectLst/>
                <a:ea typeface="Calibri" panose="020F0502020204030204" pitchFamily="34" charset="0"/>
                <a:cs typeface="Times New Roman" panose="02020603050405020304" pitchFamily="18" charset="0"/>
              </a:rPr>
              <a:t>Appendix B</a:t>
            </a:r>
            <a:endParaRPr lang="en-US" sz="1800" dirty="0">
              <a:effectLst/>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800" b="1" dirty="0">
                <a:effectLst/>
                <a:ea typeface="Calibri" panose="020F0502020204030204" pitchFamily="34" charset="0"/>
                <a:cs typeface="Times New Roman" panose="02020603050405020304" pitchFamily="18" charset="0"/>
              </a:rPr>
              <a:t>Pleistocene Epoch</a:t>
            </a:r>
            <a:endParaRPr lang="en-US" sz="1800" dirty="0">
              <a:effectLst/>
              <a:ea typeface="Calibri" panose="020F0502020204030204" pitchFamily="34" charset="0"/>
              <a:cs typeface="Times New Roman" panose="02020603050405020304" pitchFamily="18" charset="0"/>
            </a:endParaRPr>
          </a:p>
          <a:p>
            <a:pPr marL="0" marR="0">
              <a:lnSpc>
                <a:spcPct val="200000"/>
              </a:lnSpc>
              <a:spcBef>
                <a:spcPts val="0"/>
              </a:spcBef>
              <a:spcAft>
                <a:spcPts val="800"/>
              </a:spcAft>
            </a:pPr>
            <a:r>
              <a:rPr lang="en-US" sz="1800" dirty="0">
                <a:effectLst/>
                <a:ea typeface="Calibri" panose="020F0502020204030204" pitchFamily="34" charset="0"/>
                <a:cs typeface="Times New Roman" panose="02020603050405020304" pitchFamily="18" charset="0"/>
              </a:rPr>
              <a:t>This article defines when the Pleistocene epoch occurred, the stratigraphy, and lastly, the chronology and correlation of the epoch.</a:t>
            </a:r>
          </a:p>
        </p:txBody>
      </p:sp>
      <p:pic>
        <p:nvPicPr>
          <p:cNvPr id="7" name="Audio 6">
            <a:hlinkClick r:id="" action="ppaction://media"/>
            <a:extLst>
              <a:ext uri="{FF2B5EF4-FFF2-40B4-BE49-F238E27FC236}">
                <a16:creationId xmlns:a16="http://schemas.microsoft.com/office/drawing/2014/main" id="{D0B48BD4-DFA0-43BA-B873-47327DF9DE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79874324"/>
      </p:ext>
    </p:extLst>
  </p:cSld>
  <p:clrMapOvr>
    <a:masterClrMapping/>
  </p:clrMapOvr>
  <mc:AlternateContent xmlns:mc="http://schemas.openxmlformats.org/markup-compatibility/2006">
    <mc:Choice xmlns:p14="http://schemas.microsoft.com/office/powerpoint/2010/main" Requires="p14">
      <p:transition spd="slow" p14:dur="2000" advTm="23190"/>
    </mc:Choice>
    <mc:Fallback>
      <p:transition spd="slow" advTm="23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A7939-936D-4359-AB92-24C4F7E7FF9A}"/>
              </a:ext>
            </a:extLst>
          </p:cNvPr>
          <p:cNvSpPr>
            <a:spLocks noGrp="1"/>
          </p:cNvSpPr>
          <p:nvPr>
            <p:ph type="title"/>
          </p:nvPr>
        </p:nvSpPr>
        <p:spPr/>
        <p:txBody>
          <a:bodyPr/>
          <a:lstStyle/>
          <a:p>
            <a:r>
              <a:rPr lang="en-US" i="1" dirty="0"/>
              <a:t>Background</a:t>
            </a:r>
          </a:p>
        </p:txBody>
      </p:sp>
      <p:sp>
        <p:nvSpPr>
          <p:cNvPr id="4" name="Content Placeholder 3">
            <a:extLst>
              <a:ext uri="{FF2B5EF4-FFF2-40B4-BE49-F238E27FC236}">
                <a16:creationId xmlns:a16="http://schemas.microsoft.com/office/drawing/2014/main" id="{13E210D7-A6F7-4290-A7AB-458CAB0F9841}"/>
              </a:ext>
            </a:extLst>
          </p:cNvPr>
          <p:cNvSpPr>
            <a:spLocks noGrp="1"/>
          </p:cNvSpPr>
          <p:nvPr>
            <p:ph sz="half" idx="2"/>
          </p:nvPr>
        </p:nvSpPr>
        <p:spPr/>
        <p:txBody>
          <a:bodyPr/>
          <a:lstStyle/>
          <a:p>
            <a:pPr marL="0" indent="0">
              <a:buNone/>
            </a:pPr>
            <a:r>
              <a:rPr lang="en-US" sz="1800" dirty="0">
                <a:effectLst/>
                <a:ea typeface="Calibri" panose="020F0502020204030204" pitchFamily="34" charset="0"/>
                <a:cs typeface="Times New Roman" panose="02020603050405020304" pitchFamily="18" charset="0"/>
              </a:rPr>
              <a:t>Lake Baikal is a rift lake located in Russia, situated in southern Siberia. It is the deepest, oldest, and largest freshwater lake by volume in the world. While Lake Elgygytgyn is an impact crater lake located in northeast Siberia. Compared to Lake Baikal, Lake Elgygytgyn’s purpose is for a multinational drilling campaign. </a:t>
            </a:r>
          </a:p>
        </p:txBody>
      </p:sp>
      <p:sp>
        <p:nvSpPr>
          <p:cNvPr id="5" name="Text Placeholder 4">
            <a:extLst>
              <a:ext uri="{FF2B5EF4-FFF2-40B4-BE49-F238E27FC236}">
                <a16:creationId xmlns:a16="http://schemas.microsoft.com/office/drawing/2014/main" id="{C9F85CAE-907B-44C4-9A5D-F0A1D5071005}"/>
              </a:ext>
            </a:extLst>
          </p:cNvPr>
          <p:cNvSpPr>
            <a:spLocks noGrp="1"/>
          </p:cNvSpPr>
          <p:nvPr>
            <p:ph type="body" sz="quarter" idx="3"/>
          </p:nvPr>
        </p:nvSpPr>
        <p:spPr/>
        <p:txBody>
          <a:bodyPr/>
          <a:lstStyle/>
          <a:p>
            <a:r>
              <a:rPr lang="en-US" b="1" dirty="0"/>
              <a:t>Figure 2		</a:t>
            </a:r>
            <a:r>
              <a:rPr lang="en-US" dirty="0"/>
              <a:t>Lake Baikal</a:t>
            </a:r>
            <a:endParaRPr lang="en-US" b="1" dirty="0"/>
          </a:p>
        </p:txBody>
      </p:sp>
      <p:pic>
        <p:nvPicPr>
          <p:cNvPr id="7" name="Content Placeholder 6" descr="Map&#10;&#10;Description automatically generated">
            <a:extLst>
              <a:ext uri="{FF2B5EF4-FFF2-40B4-BE49-F238E27FC236}">
                <a16:creationId xmlns:a16="http://schemas.microsoft.com/office/drawing/2014/main" id="{A1FE69AB-5732-41BA-AA85-08EC261D9DDC}"/>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7207201" y="2755900"/>
            <a:ext cx="3087786" cy="3200400"/>
          </a:xfrm>
        </p:spPr>
      </p:pic>
      <p:pic>
        <p:nvPicPr>
          <p:cNvPr id="9" name="Audio 8">
            <a:hlinkClick r:id="" action="ppaction://media"/>
            <a:extLst>
              <a:ext uri="{FF2B5EF4-FFF2-40B4-BE49-F238E27FC236}">
                <a16:creationId xmlns:a16="http://schemas.microsoft.com/office/drawing/2014/main" id="{ABD10ED6-1CDE-4F4F-B6A6-225A89A7A0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18534676"/>
      </p:ext>
    </p:extLst>
  </p:cSld>
  <p:clrMapOvr>
    <a:masterClrMapping/>
  </p:clrMapOvr>
  <mc:AlternateContent xmlns:mc="http://schemas.openxmlformats.org/markup-compatibility/2006">
    <mc:Choice xmlns:p14="http://schemas.microsoft.com/office/powerpoint/2010/main" Requires="p14">
      <p:transition spd="slow" p14:dur="2000" advTm="32030"/>
    </mc:Choice>
    <mc:Fallback>
      <p:transition spd="slow" advTm="32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D1A7C-D0A9-4848-BFA4-5393BAD66752}"/>
              </a:ext>
            </a:extLst>
          </p:cNvPr>
          <p:cNvSpPr>
            <a:spLocks noGrp="1"/>
          </p:cNvSpPr>
          <p:nvPr>
            <p:ph type="title"/>
          </p:nvPr>
        </p:nvSpPr>
        <p:spPr/>
        <p:txBody>
          <a:bodyPr/>
          <a:lstStyle/>
          <a:p>
            <a:r>
              <a:rPr lang="en-US" i="1" dirty="0"/>
              <a:t>Business Understanding</a:t>
            </a:r>
          </a:p>
        </p:txBody>
      </p:sp>
      <p:sp>
        <p:nvSpPr>
          <p:cNvPr id="4" name="Content Placeholder 3">
            <a:extLst>
              <a:ext uri="{FF2B5EF4-FFF2-40B4-BE49-F238E27FC236}">
                <a16:creationId xmlns:a16="http://schemas.microsoft.com/office/drawing/2014/main" id="{D44A1462-DBA1-4E8E-B40E-5ABA8807CDFB}"/>
              </a:ext>
            </a:extLst>
          </p:cNvPr>
          <p:cNvSpPr>
            <a:spLocks noGrp="1"/>
          </p:cNvSpPr>
          <p:nvPr>
            <p:ph sz="half" idx="2"/>
          </p:nvPr>
        </p:nvSpPr>
        <p:spPr/>
        <p:txBody>
          <a:bodyPr>
            <a:normAutofit fontScale="92500" lnSpcReduction="20000"/>
          </a:bodyPr>
          <a:lstStyle/>
          <a:p>
            <a:pPr marL="0" indent="0">
              <a:buNone/>
            </a:pPr>
            <a:r>
              <a:rPr lang="en-US" sz="1800" dirty="0">
                <a:effectLst/>
                <a:ea typeface="Calibri" panose="020F0502020204030204" pitchFamily="34" charset="0"/>
              </a:rPr>
              <a:t>Both Lake Baikal and Lake Elgygytgyn have a unique establishment of when these bodies of water were formed in the country of Russia. Since both Russian lakes were formed ages ago, biogenic silica as well as sediments are buried under layers of deposits within both lakes. Hence, a discriminant analysis based off a common column variable from three different file formatted data of the two Russian lakes will be performed to understand how separate data can be collaborated into a single dataset which in then transfers into a database.</a:t>
            </a:r>
            <a:endParaRPr lang="en-US" dirty="0"/>
          </a:p>
        </p:txBody>
      </p:sp>
      <p:sp>
        <p:nvSpPr>
          <p:cNvPr id="5" name="Text Placeholder 4">
            <a:extLst>
              <a:ext uri="{FF2B5EF4-FFF2-40B4-BE49-F238E27FC236}">
                <a16:creationId xmlns:a16="http://schemas.microsoft.com/office/drawing/2014/main" id="{87B9CCE0-7B4A-4CEB-BBD6-533A184B19E6}"/>
              </a:ext>
            </a:extLst>
          </p:cNvPr>
          <p:cNvSpPr>
            <a:spLocks noGrp="1"/>
          </p:cNvSpPr>
          <p:nvPr>
            <p:ph type="body" sz="quarter" idx="3"/>
          </p:nvPr>
        </p:nvSpPr>
        <p:spPr/>
        <p:txBody>
          <a:bodyPr/>
          <a:lstStyle/>
          <a:p>
            <a:r>
              <a:rPr lang="en-US" b="1" dirty="0"/>
              <a:t>Figure 3</a:t>
            </a:r>
            <a:r>
              <a:rPr lang="en-US" dirty="0"/>
              <a:t>		Lake </a:t>
            </a:r>
            <a:r>
              <a:rPr lang="en-US" sz="1800" dirty="0">
                <a:effectLst/>
                <a:ea typeface="Calibri" panose="020F0502020204030204" pitchFamily="34" charset="0"/>
              </a:rPr>
              <a:t>Elgygytgyn</a:t>
            </a:r>
            <a:endParaRPr lang="en-US" b="1" dirty="0"/>
          </a:p>
        </p:txBody>
      </p:sp>
      <p:pic>
        <p:nvPicPr>
          <p:cNvPr id="7" name="Content Placeholder 6" descr="Diagram&#10;&#10;Description automatically generated">
            <a:extLst>
              <a:ext uri="{FF2B5EF4-FFF2-40B4-BE49-F238E27FC236}">
                <a16:creationId xmlns:a16="http://schemas.microsoft.com/office/drawing/2014/main" id="{34CBBB56-43CE-48EA-846B-3DA7E5905803}"/>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7722522" y="3327528"/>
            <a:ext cx="2057143" cy="2057143"/>
          </a:xfrm>
        </p:spPr>
      </p:pic>
      <p:pic>
        <p:nvPicPr>
          <p:cNvPr id="9" name="Audio 8">
            <a:hlinkClick r:id="" action="ppaction://media"/>
            <a:extLst>
              <a:ext uri="{FF2B5EF4-FFF2-40B4-BE49-F238E27FC236}">
                <a16:creationId xmlns:a16="http://schemas.microsoft.com/office/drawing/2014/main" id="{97B2F1A8-BEEB-4882-A79B-5F25277A35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68983266"/>
      </p:ext>
    </p:extLst>
  </p:cSld>
  <p:clrMapOvr>
    <a:masterClrMapping/>
  </p:clrMapOvr>
  <mc:AlternateContent xmlns:mc="http://schemas.openxmlformats.org/markup-compatibility/2006">
    <mc:Choice xmlns:p14="http://schemas.microsoft.com/office/powerpoint/2010/main" Requires="p14">
      <p:transition spd="slow" p14:dur="2000" advTm="51860"/>
    </mc:Choice>
    <mc:Fallback>
      <p:transition spd="slow" advTm="51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B7C5E-6391-488F-B9E7-127ED35C9EB5}"/>
              </a:ext>
            </a:extLst>
          </p:cNvPr>
          <p:cNvSpPr>
            <a:spLocks noGrp="1"/>
          </p:cNvSpPr>
          <p:nvPr>
            <p:ph type="title"/>
          </p:nvPr>
        </p:nvSpPr>
        <p:spPr/>
        <p:txBody>
          <a:bodyPr/>
          <a:lstStyle/>
          <a:p>
            <a:r>
              <a:rPr lang="en-US" i="1" dirty="0"/>
              <a:t>Data Understanding –</a:t>
            </a:r>
            <a:r>
              <a:rPr lang="en-US" dirty="0"/>
              <a:t> Baikal</a:t>
            </a:r>
            <a:endParaRPr lang="en-US" i="1" dirty="0"/>
          </a:p>
        </p:txBody>
      </p:sp>
      <p:sp>
        <p:nvSpPr>
          <p:cNvPr id="4" name="Content Placeholder 3">
            <a:extLst>
              <a:ext uri="{FF2B5EF4-FFF2-40B4-BE49-F238E27FC236}">
                <a16:creationId xmlns:a16="http://schemas.microsoft.com/office/drawing/2014/main" id="{1AE77EDD-7933-4DBD-B156-CBEFCC3F18CE}"/>
              </a:ext>
            </a:extLst>
          </p:cNvPr>
          <p:cNvSpPr>
            <a:spLocks noGrp="1"/>
          </p:cNvSpPr>
          <p:nvPr>
            <p:ph sz="half" idx="2"/>
          </p:nvPr>
        </p:nvSpPr>
        <p:spPr>
          <a:xfrm>
            <a:off x="1063753" y="2756581"/>
            <a:ext cx="4754880" cy="3200400"/>
          </a:xfrm>
        </p:spPr>
        <p:txBody>
          <a:bodyPr>
            <a:noAutofit/>
          </a:bodyPr>
          <a:lstStyle/>
          <a:p>
            <a:pPr marL="0" indent="0">
              <a:buNone/>
            </a:pPr>
            <a:r>
              <a:rPr lang="en-US" sz="4400" dirty="0">
                <a:effectLst/>
                <a:ea typeface="Calibri" panose="020F0502020204030204" pitchFamily="34" charset="0"/>
                <a:cs typeface="Times New Roman" panose="02020603050405020304" pitchFamily="18" charset="0"/>
              </a:rPr>
              <a:t>A dataframe with 3,669 observations and 7 variables.</a:t>
            </a:r>
          </a:p>
        </p:txBody>
      </p:sp>
      <p:sp>
        <p:nvSpPr>
          <p:cNvPr id="6" name="Content Placeholder 5">
            <a:extLst>
              <a:ext uri="{FF2B5EF4-FFF2-40B4-BE49-F238E27FC236}">
                <a16:creationId xmlns:a16="http://schemas.microsoft.com/office/drawing/2014/main" id="{5DEC0848-8587-4CAA-8148-99830C45C084}"/>
              </a:ext>
            </a:extLst>
          </p:cNvPr>
          <p:cNvSpPr>
            <a:spLocks noGrp="1"/>
          </p:cNvSpPr>
          <p:nvPr>
            <p:ph sz="quarter" idx="4"/>
          </p:nvPr>
        </p:nvSpPr>
        <p:spPr/>
        <p:txBody>
          <a:bodyPr>
            <a:normAutofit fontScale="62500" lnSpcReduction="20000"/>
          </a:bodyPr>
          <a:lstStyle/>
          <a:p>
            <a:pPr marL="0" marR="0" indent="0" latinLnBrk="1">
              <a:lnSpc>
                <a:spcPct val="200000"/>
              </a:lnSpc>
              <a:spcBef>
                <a:spcPts val="0"/>
              </a:spcBef>
              <a:spcAft>
                <a:spcPts val="75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dirty="0">
                <a:effectLst/>
                <a:ea typeface="Calibri" panose="020F0502020204030204" pitchFamily="34" charset="0"/>
                <a:cs typeface="Times New Roman" panose="02020603050405020304" pitchFamily="18" charset="0"/>
              </a:rPr>
              <a:t>(Head) </a:t>
            </a:r>
          </a:p>
          <a:p>
            <a:pPr marL="0" marR="0" indent="0" latinLnBrk="1">
              <a:lnSpc>
                <a:spcPct val="200000"/>
              </a:lnSpc>
              <a:spcBef>
                <a:spcPts val="0"/>
              </a:spcBef>
              <a:spcAft>
                <a:spcPts val="75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dirty="0">
                <a:effectLst/>
                <a:ea typeface="Calibri" panose="020F0502020204030204" pitchFamily="34" charset="0"/>
                <a:cs typeface="Times New Roman" panose="02020603050405020304" pitchFamily="18" charset="0"/>
              </a:rPr>
              <a:t>Hole Core-Sec Int Depth Biosil  Age        X</a:t>
            </a:r>
          </a:p>
          <a:p>
            <a:pPr marL="0" marR="0" indent="0" latinLnBrk="1">
              <a:lnSpc>
                <a:spcPct val="200000"/>
              </a:lnSpc>
              <a:spcBef>
                <a:spcPts val="0"/>
              </a:spcBef>
              <a:spcAft>
                <a:spcPts val="75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dirty="0">
                <a:effectLst/>
                <a:ea typeface="Calibri" panose="020F0502020204030204" pitchFamily="34" charset="0"/>
                <a:cs typeface="Times New Roman" panose="02020603050405020304" pitchFamily="18" charset="0"/>
              </a:rPr>
              <a:t>1: BDP-96-2     GC-1  11  0.11   13.1 11.4 876.7123</a:t>
            </a:r>
          </a:p>
          <a:p>
            <a:pPr marL="0" marR="0" indent="0" latinLnBrk="1">
              <a:lnSpc>
                <a:spcPct val="200000"/>
              </a:lnSpc>
              <a:spcBef>
                <a:spcPts val="0"/>
              </a:spcBef>
              <a:spcAft>
                <a:spcPts val="75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dirty="0">
                <a:effectLst/>
                <a:ea typeface="Calibri" panose="020F0502020204030204" pitchFamily="34" charset="0"/>
                <a:cs typeface="Times New Roman" panose="02020603050405020304" pitchFamily="18" charset="0"/>
              </a:rPr>
              <a:t>2: BDP-96-2     GC-1  13  0.13   15.7 11.9 876.7123</a:t>
            </a:r>
          </a:p>
          <a:p>
            <a:pPr marL="0" marR="0" indent="0" latinLnBrk="1">
              <a:lnSpc>
                <a:spcPct val="200000"/>
              </a:lnSpc>
              <a:spcBef>
                <a:spcPts val="0"/>
              </a:spcBef>
              <a:spcAft>
                <a:spcPts val="75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dirty="0">
                <a:effectLst/>
                <a:ea typeface="Calibri" panose="020F0502020204030204" pitchFamily="34" charset="0"/>
                <a:cs typeface="Times New Roman" panose="02020603050405020304" pitchFamily="18" charset="0"/>
              </a:rPr>
              <a:t>3: BDP-96-2     GC-1  15  0.15   13.5 12.3 876.7123</a:t>
            </a:r>
          </a:p>
          <a:p>
            <a:pPr marL="0" marR="0" indent="0" latinLnBrk="1">
              <a:lnSpc>
                <a:spcPct val="200000"/>
              </a:lnSpc>
              <a:spcBef>
                <a:spcPts val="0"/>
              </a:spcBef>
              <a:spcAft>
                <a:spcPts val="75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dirty="0">
                <a:effectLst/>
                <a:ea typeface="Calibri" panose="020F0502020204030204" pitchFamily="34" charset="0"/>
                <a:cs typeface="Times New Roman" panose="02020603050405020304" pitchFamily="18" charset="0"/>
              </a:rPr>
              <a:t>4: BDP-96-2     GC-1  17  0.17    7.7 12.8 876.7123</a:t>
            </a:r>
          </a:p>
          <a:p>
            <a:pPr marL="0" marR="0" indent="0" latinLnBrk="1">
              <a:lnSpc>
                <a:spcPct val="200000"/>
              </a:lnSpc>
              <a:spcBef>
                <a:spcPts val="0"/>
              </a:spcBef>
              <a:spcAft>
                <a:spcPts val="75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dirty="0">
                <a:effectLst/>
                <a:ea typeface="Calibri" panose="020F0502020204030204" pitchFamily="34" charset="0"/>
                <a:cs typeface="Times New Roman" panose="02020603050405020304" pitchFamily="18" charset="0"/>
              </a:rPr>
              <a:t>5: BDP-96-2     GC-1  21  0.21    8.8 13.7 876.7123</a:t>
            </a:r>
          </a:p>
          <a:p>
            <a:pPr marL="0" marR="0" indent="0" latinLnBrk="1">
              <a:lnSpc>
                <a:spcPct val="200000"/>
              </a:lnSpc>
              <a:spcBef>
                <a:spcPts val="0"/>
              </a:spcBef>
              <a:spcAft>
                <a:spcPts val="75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dirty="0">
                <a:effectLst/>
                <a:ea typeface="Calibri" panose="020F0502020204030204" pitchFamily="34" charset="0"/>
                <a:cs typeface="Times New Roman" panose="02020603050405020304" pitchFamily="18" charset="0"/>
              </a:rPr>
              <a:t>6: BDP-96-2     GC-1  23  0.23    4.5 14.2 876.7123</a:t>
            </a:r>
          </a:p>
        </p:txBody>
      </p:sp>
      <p:pic>
        <p:nvPicPr>
          <p:cNvPr id="5" name="Audio 4">
            <a:hlinkClick r:id="" action="ppaction://media"/>
            <a:extLst>
              <a:ext uri="{FF2B5EF4-FFF2-40B4-BE49-F238E27FC236}">
                <a16:creationId xmlns:a16="http://schemas.microsoft.com/office/drawing/2014/main" id="{A57016EC-A2D4-4575-87D2-7531AE30D7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77765450"/>
      </p:ext>
    </p:extLst>
  </p:cSld>
  <p:clrMapOvr>
    <a:masterClrMapping/>
  </p:clrMapOvr>
  <mc:AlternateContent xmlns:mc="http://schemas.openxmlformats.org/markup-compatibility/2006">
    <mc:Choice xmlns:p14="http://schemas.microsoft.com/office/powerpoint/2010/main" Requires="p14">
      <p:transition spd="slow" p14:dur="2000" advTm="17378"/>
    </mc:Choice>
    <mc:Fallback>
      <p:transition spd="slow" advTm="17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B7C5E-6391-488F-B9E7-127ED35C9EB5}"/>
              </a:ext>
            </a:extLst>
          </p:cNvPr>
          <p:cNvSpPr>
            <a:spLocks noGrp="1"/>
          </p:cNvSpPr>
          <p:nvPr>
            <p:ph type="title"/>
          </p:nvPr>
        </p:nvSpPr>
        <p:spPr/>
        <p:txBody>
          <a:bodyPr/>
          <a:lstStyle/>
          <a:p>
            <a:r>
              <a:rPr lang="en-US" i="1" dirty="0"/>
              <a:t>Data Understanding –</a:t>
            </a:r>
            <a:r>
              <a:rPr lang="en-US" dirty="0"/>
              <a:t> Lake</a:t>
            </a:r>
            <a:endParaRPr lang="en-US" i="1" dirty="0"/>
          </a:p>
        </p:txBody>
      </p:sp>
      <p:sp>
        <p:nvSpPr>
          <p:cNvPr id="4" name="Content Placeholder 3">
            <a:extLst>
              <a:ext uri="{FF2B5EF4-FFF2-40B4-BE49-F238E27FC236}">
                <a16:creationId xmlns:a16="http://schemas.microsoft.com/office/drawing/2014/main" id="{1AE77EDD-7933-4DBD-B156-CBEFCC3F18CE}"/>
              </a:ext>
            </a:extLst>
          </p:cNvPr>
          <p:cNvSpPr>
            <a:spLocks noGrp="1"/>
          </p:cNvSpPr>
          <p:nvPr>
            <p:ph sz="half" idx="2"/>
          </p:nvPr>
        </p:nvSpPr>
        <p:spPr/>
        <p:txBody>
          <a:bodyPr>
            <a:noAutofit/>
          </a:bodyPr>
          <a:lstStyle/>
          <a:p>
            <a:pPr marL="0" indent="0">
              <a:buNone/>
            </a:pPr>
            <a:r>
              <a:rPr lang="en-US" sz="4400" dirty="0">
                <a:effectLst/>
                <a:ea typeface="Calibri" panose="020F0502020204030204" pitchFamily="34" charset="0"/>
                <a:cs typeface="Times New Roman" panose="02020603050405020304" pitchFamily="18" charset="0"/>
              </a:rPr>
              <a:t>A dataframe with 91 observations and 9 variables.</a:t>
            </a:r>
          </a:p>
        </p:txBody>
      </p:sp>
      <p:sp>
        <p:nvSpPr>
          <p:cNvPr id="6" name="Content Placeholder 5">
            <a:extLst>
              <a:ext uri="{FF2B5EF4-FFF2-40B4-BE49-F238E27FC236}">
                <a16:creationId xmlns:a16="http://schemas.microsoft.com/office/drawing/2014/main" id="{5DEC0848-8587-4CAA-8148-99830C45C084}"/>
              </a:ext>
            </a:extLst>
          </p:cNvPr>
          <p:cNvSpPr>
            <a:spLocks noGrp="1"/>
          </p:cNvSpPr>
          <p:nvPr>
            <p:ph sz="quarter" idx="4"/>
          </p:nvPr>
        </p:nvSpPr>
        <p:spPr/>
        <p:txBody>
          <a:bodyPr>
            <a:normAutofit fontScale="62500" lnSpcReduction="20000"/>
          </a:bodyPr>
          <a:lstStyle/>
          <a:p>
            <a:pPr marL="0" indent="0">
              <a:buNone/>
            </a:pPr>
            <a:r>
              <a:rPr lang="en-US" dirty="0"/>
              <a:t>(Head)</a:t>
            </a:r>
          </a:p>
          <a:p>
            <a:pPr marL="0" indent="0">
              <a:buNone/>
            </a:pPr>
            <a:r>
              <a:rPr lang="en-US" dirty="0"/>
              <a:t>Age MTWM-degC MTWM-deg-C MTWM-deg+C  PANN-mm PANN--mm PANN-+mm Trees &amp; Shrubs Picea</a:t>
            </a:r>
          </a:p>
          <a:p>
            <a:pPr marL="0" indent="0">
              <a:buNone/>
            </a:pPr>
            <a:r>
              <a:rPr lang="en-US" dirty="0"/>
              <a:t>1 0.000000  8.800000   8.800000   8.800000 255.0000 255.0000 255.0000           63.0     0</a:t>
            </a:r>
          </a:p>
          <a:p>
            <a:pPr marL="0" indent="0">
              <a:buNone/>
            </a:pPr>
            <a:r>
              <a:rPr lang="en-US" dirty="0"/>
              <a:t>2 2.596983  8.888037   8.792730   8.992730 253.3380 253.3380 253.3380           74.9     0</a:t>
            </a:r>
          </a:p>
          <a:p>
            <a:pPr marL="0" indent="0">
              <a:buNone/>
            </a:pPr>
            <a:r>
              <a:rPr lang="en-US" dirty="0"/>
              <a:t>3 2.929250  9.151988   9.072456   9.272456 259.9207 259.9207 259.9207           67.2     0</a:t>
            </a:r>
          </a:p>
          <a:p>
            <a:pPr marL="0" indent="0">
              <a:buNone/>
            </a:pPr>
            <a:r>
              <a:rPr lang="en-US" dirty="0"/>
              <a:t>4 3.479885  8.898796   8.850015   9.050015 258.6479 258.6479 258.6479           61.6     0</a:t>
            </a:r>
          </a:p>
          <a:p>
            <a:pPr marL="0" indent="0">
              <a:buNone/>
            </a:pPr>
            <a:r>
              <a:rPr lang="en-US" dirty="0"/>
              <a:t>5 4.090889  8.927818   8.850605   9.050605 258.6614 258.6614 258.6614           71.1     0</a:t>
            </a:r>
          </a:p>
          <a:p>
            <a:pPr marL="0" indent="0">
              <a:buNone/>
            </a:pPr>
            <a:r>
              <a:rPr lang="en-US" dirty="0"/>
              <a:t>6 4.461754  8.896577   8.800574   9.000574 253.3380 253.3380 253.3380           73.8     0</a:t>
            </a:r>
          </a:p>
        </p:txBody>
      </p:sp>
      <p:pic>
        <p:nvPicPr>
          <p:cNvPr id="5" name="Audio 4">
            <a:hlinkClick r:id="" action="ppaction://media"/>
            <a:extLst>
              <a:ext uri="{FF2B5EF4-FFF2-40B4-BE49-F238E27FC236}">
                <a16:creationId xmlns:a16="http://schemas.microsoft.com/office/drawing/2014/main" id="{861954CC-D877-4A00-9492-C8BEA7FDAE0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24274811"/>
      </p:ext>
    </p:extLst>
  </p:cSld>
  <p:clrMapOvr>
    <a:masterClrMapping/>
  </p:clrMapOvr>
  <mc:AlternateContent xmlns:mc="http://schemas.openxmlformats.org/markup-compatibility/2006">
    <mc:Choice xmlns:p14="http://schemas.microsoft.com/office/powerpoint/2010/main" Requires="p14">
      <p:transition spd="slow" p14:dur="2000" advTm="14290"/>
    </mc:Choice>
    <mc:Fallback>
      <p:transition spd="slow" advTm="142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B7C5E-6391-488F-B9E7-127ED35C9EB5}"/>
              </a:ext>
            </a:extLst>
          </p:cNvPr>
          <p:cNvSpPr>
            <a:spLocks noGrp="1"/>
          </p:cNvSpPr>
          <p:nvPr>
            <p:ph type="title"/>
          </p:nvPr>
        </p:nvSpPr>
        <p:spPr/>
        <p:txBody>
          <a:bodyPr/>
          <a:lstStyle/>
          <a:p>
            <a:r>
              <a:rPr lang="en-US" i="1" dirty="0"/>
              <a:t>Data Understanding –</a:t>
            </a:r>
            <a:r>
              <a:rPr lang="en-US" dirty="0"/>
              <a:t> Lake2</a:t>
            </a:r>
            <a:endParaRPr lang="en-US" i="1" dirty="0"/>
          </a:p>
        </p:txBody>
      </p:sp>
      <p:sp>
        <p:nvSpPr>
          <p:cNvPr id="4" name="Content Placeholder 3">
            <a:extLst>
              <a:ext uri="{FF2B5EF4-FFF2-40B4-BE49-F238E27FC236}">
                <a16:creationId xmlns:a16="http://schemas.microsoft.com/office/drawing/2014/main" id="{1AE77EDD-7933-4DBD-B156-CBEFCC3F18CE}"/>
              </a:ext>
            </a:extLst>
          </p:cNvPr>
          <p:cNvSpPr>
            <a:spLocks noGrp="1"/>
          </p:cNvSpPr>
          <p:nvPr>
            <p:ph sz="half" idx="2"/>
          </p:nvPr>
        </p:nvSpPr>
        <p:spPr/>
        <p:txBody>
          <a:bodyPr>
            <a:noAutofit/>
          </a:bodyPr>
          <a:lstStyle/>
          <a:p>
            <a:pPr marL="0" indent="0">
              <a:buNone/>
            </a:pPr>
            <a:r>
              <a:rPr lang="en-US" sz="4000" dirty="0">
                <a:effectLst/>
                <a:ea typeface="Calibri" panose="020F0502020204030204" pitchFamily="34" charset="0"/>
                <a:cs typeface="Times New Roman" panose="02020603050405020304" pitchFamily="18" charset="0"/>
              </a:rPr>
              <a:t>A dataframe with 99 observations and 19 variables.</a:t>
            </a:r>
          </a:p>
        </p:txBody>
      </p:sp>
      <p:sp>
        <p:nvSpPr>
          <p:cNvPr id="6" name="Content Placeholder 5">
            <a:extLst>
              <a:ext uri="{FF2B5EF4-FFF2-40B4-BE49-F238E27FC236}">
                <a16:creationId xmlns:a16="http://schemas.microsoft.com/office/drawing/2014/main" id="{5DEC0848-8587-4CAA-8148-99830C45C084}"/>
              </a:ext>
            </a:extLst>
          </p:cNvPr>
          <p:cNvSpPr>
            <a:spLocks noGrp="1"/>
          </p:cNvSpPr>
          <p:nvPr>
            <p:ph sz="quarter" idx="4"/>
          </p:nvPr>
        </p:nvSpPr>
        <p:spPr/>
        <p:txBody>
          <a:bodyPr>
            <a:noAutofit/>
          </a:bodyPr>
          <a:lstStyle/>
          <a:p>
            <a:pPr marL="0" indent="0">
              <a:buNone/>
            </a:pPr>
            <a:r>
              <a:rPr lang="en-US" sz="800" dirty="0"/>
              <a:t>(Head) </a:t>
            </a:r>
          </a:p>
          <a:p>
            <a:pPr marL="0" indent="0">
              <a:buNone/>
            </a:pPr>
            <a:r>
              <a:rPr lang="en-US" sz="800" dirty="0"/>
              <a:t>Age Picea.sect..Eupicea P..s.g.Haplo.T Larix Betula Alnus Salix Poaceae Cyperaceae Artemisia Ericales Cphae Papae</a:t>
            </a:r>
          </a:p>
          <a:p>
            <a:pPr marL="0" indent="0">
              <a:buNone/>
            </a:pPr>
            <a:r>
              <a:rPr lang="en-US" sz="800" dirty="0"/>
              <a:t>1 1.50                   0            8.1     0   33.2  36.8   0.8     9.2        4.9       3.2      0.8   0.8   0.8</a:t>
            </a:r>
          </a:p>
          <a:p>
            <a:pPr marL="0" indent="0">
              <a:buNone/>
            </a:pPr>
            <a:r>
              <a:rPr lang="en-US" sz="800" dirty="0"/>
              <a:t>2 2.27                   0            7.2     0   25.2  37.2   0.6    12.9        7.2       2.1      3.0   0.0   0.3</a:t>
            </a:r>
          </a:p>
          <a:p>
            <a:pPr marL="0" indent="0">
              <a:buNone/>
            </a:pPr>
            <a:r>
              <a:rPr lang="en-US" sz="800" dirty="0"/>
              <a:t>3 2.62                   0           16.1     0   12.4  38.7   0.6    13.3        2.3       5.6      1.1   2.8   2.0</a:t>
            </a:r>
          </a:p>
          <a:p>
            <a:pPr marL="0" indent="0">
              <a:buNone/>
            </a:pPr>
            <a:r>
              <a:rPr lang="en-US" sz="800" dirty="0"/>
              <a:t>4 3.14                   0           12.6     0   21.0  38.9   1.0    10.1        8.9       2.7      1.7   0.0   0.5</a:t>
            </a:r>
          </a:p>
          <a:p>
            <a:pPr marL="0" indent="0">
              <a:buNone/>
            </a:pPr>
            <a:r>
              <a:rPr lang="en-US" sz="800" dirty="0"/>
              <a:t>5 3.46                   0            7.7     0   24.6  43.8   0.8     7.9        5.8       4.2      1.5   0.2   1.0</a:t>
            </a:r>
          </a:p>
          <a:p>
            <a:pPr marL="0" indent="0">
              <a:buNone/>
            </a:pPr>
            <a:r>
              <a:rPr lang="en-US" sz="800" dirty="0"/>
              <a:t>6 3.65                   0           11.5     0   12.4  35.1   0.3    24.2        3.4       3.1      0.3   0.9   2.5</a:t>
            </a:r>
          </a:p>
          <a:p>
            <a:pPr marL="0" indent="0">
              <a:buNone/>
            </a:pPr>
            <a:r>
              <a:rPr lang="en-US" sz="800" dirty="0"/>
              <a:t>  Ranae Tha Sax Lyc.a.T Sel.r Sph</a:t>
            </a:r>
          </a:p>
          <a:p>
            <a:pPr marL="0" indent="0">
              <a:buNone/>
            </a:pPr>
            <a:r>
              <a:rPr lang="en-US" sz="800" dirty="0"/>
              <a:t>1   0.3 0.0 0.0     0.3   1.9 2.7</a:t>
            </a:r>
          </a:p>
          <a:p>
            <a:pPr marL="0" indent="0">
              <a:buNone/>
            </a:pPr>
            <a:r>
              <a:rPr lang="en-US" sz="800" dirty="0"/>
              <a:t>2   0.3 0.0 0.0     0.0   2.4 1.8</a:t>
            </a:r>
          </a:p>
          <a:p>
            <a:pPr marL="0" indent="0">
              <a:buNone/>
            </a:pPr>
            <a:r>
              <a:rPr lang="en-US" sz="800" dirty="0"/>
              <a:t>3   0.0 0.3 0.3     0.8   4.5 2.8</a:t>
            </a:r>
          </a:p>
          <a:p>
            <a:pPr marL="0" indent="0">
              <a:buNone/>
            </a:pPr>
            <a:r>
              <a:rPr lang="en-US" sz="800" dirty="0"/>
              <a:t>4   0.2 0.0 0.7     0.0   1.7 1.5</a:t>
            </a:r>
          </a:p>
          <a:p>
            <a:pPr marL="0" indent="0">
              <a:buNone/>
            </a:pPr>
            <a:r>
              <a:rPr lang="en-US" sz="800" dirty="0"/>
              <a:t>5   0.2 0.0 0.0     0.2   0.8 1.7</a:t>
            </a:r>
          </a:p>
          <a:p>
            <a:pPr marL="0" indent="0">
              <a:buNone/>
            </a:pPr>
            <a:r>
              <a:rPr lang="en-US" sz="800" dirty="0"/>
              <a:t>6   0.0 0.3 0.0     1.5   6.2 8.7</a:t>
            </a:r>
          </a:p>
        </p:txBody>
      </p:sp>
      <p:pic>
        <p:nvPicPr>
          <p:cNvPr id="5" name="Audio 4">
            <a:hlinkClick r:id="" action="ppaction://media"/>
            <a:extLst>
              <a:ext uri="{FF2B5EF4-FFF2-40B4-BE49-F238E27FC236}">
                <a16:creationId xmlns:a16="http://schemas.microsoft.com/office/drawing/2014/main" id="{BAD115EC-7D96-488C-8E42-7430D18FDB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99276903"/>
      </p:ext>
    </p:extLst>
  </p:cSld>
  <p:clrMapOvr>
    <a:masterClrMapping/>
  </p:clrMapOvr>
  <mc:AlternateContent xmlns:mc="http://schemas.openxmlformats.org/markup-compatibility/2006">
    <mc:Choice xmlns:p14="http://schemas.microsoft.com/office/powerpoint/2010/main" Requires="p14">
      <p:transition spd="slow" p14:dur="2000" advTm="15102"/>
    </mc:Choice>
    <mc:Fallback>
      <p:transition spd="slow" advTm="15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FFE99-0D50-4BB5-9333-C77A1DE99570}"/>
              </a:ext>
            </a:extLst>
          </p:cNvPr>
          <p:cNvSpPr>
            <a:spLocks noGrp="1"/>
          </p:cNvSpPr>
          <p:nvPr>
            <p:ph type="title"/>
          </p:nvPr>
        </p:nvSpPr>
        <p:spPr/>
        <p:txBody>
          <a:bodyPr/>
          <a:lstStyle/>
          <a:p>
            <a:r>
              <a:rPr lang="en-US" i="1" dirty="0"/>
              <a:t>Data Preparation</a:t>
            </a:r>
          </a:p>
        </p:txBody>
      </p:sp>
      <p:sp>
        <p:nvSpPr>
          <p:cNvPr id="7" name="Content Placeholder 6">
            <a:extLst>
              <a:ext uri="{FF2B5EF4-FFF2-40B4-BE49-F238E27FC236}">
                <a16:creationId xmlns:a16="http://schemas.microsoft.com/office/drawing/2014/main" id="{3468636F-CE56-448F-9050-4162DDB2946A}"/>
              </a:ext>
            </a:extLst>
          </p:cNvPr>
          <p:cNvSpPr>
            <a:spLocks noGrp="1"/>
          </p:cNvSpPr>
          <p:nvPr>
            <p:ph idx="1"/>
          </p:nvPr>
        </p:nvSpPr>
        <p:spPr/>
        <p:txBody>
          <a:bodyPr>
            <a:normAutofit/>
          </a:bodyPr>
          <a:lstStyle/>
          <a:p>
            <a:pPr marL="0" indent="0">
              <a:buNone/>
            </a:pPr>
            <a:r>
              <a:rPr lang="en-US" sz="3600" dirty="0">
                <a:effectLst/>
                <a:ea typeface="Calibri" panose="020F0502020204030204" pitchFamily="34" charset="0"/>
                <a:cs typeface="Times New Roman" panose="02020603050405020304" pitchFamily="18" charset="0"/>
              </a:rPr>
              <a:t>Due to the fact that these datasets are supplied from data.gov, there is no Nulls, but there is NA’s, thus the only data manipulation will be replacing those NA’s as well as renaming column variables.</a:t>
            </a:r>
          </a:p>
        </p:txBody>
      </p:sp>
      <p:pic>
        <p:nvPicPr>
          <p:cNvPr id="4" name="Audio 3">
            <a:hlinkClick r:id="" action="ppaction://media"/>
            <a:extLst>
              <a:ext uri="{FF2B5EF4-FFF2-40B4-BE49-F238E27FC236}">
                <a16:creationId xmlns:a16="http://schemas.microsoft.com/office/drawing/2014/main" id="{7E626AB8-6016-41AA-A54B-DD6EB905D7E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79348988"/>
      </p:ext>
    </p:extLst>
  </p:cSld>
  <p:clrMapOvr>
    <a:masterClrMapping/>
  </p:clrMapOvr>
  <mc:AlternateContent xmlns:mc="http://schemas.openxmlformats.org/markup-compatibility/2006">
    <mc:Choice xmlns:p14="http://schemas.microsoft.com/office/powerpoint/2010/main" Requires="p14">
      <p:transition spd="slow" p14:dur="2000" advTm="21116"/>
    </mc:Choice>
    <mc:Fallback>
      <p:transition spd="slow" advTm="211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9A1E7-B7B9-4215-BA26-245C19BF03C1}"/>
              </a:ext>
            </a:extLst>
          </p:cNvPr>
          <p:cNvSpPr>
            <a:spLocks noGrp="1"/>
          </p:cNvSpPr>
          <p:nvPr>
            <p:ph type="title"/>
          </p:nvPr>
        </p:nvSpPr>
        <p:spPr/>
        <p:txBody>
          <a:bodyPr>
            <a:normAutofit/>
          </a:bodyPr>
          <a:lstStyle/>
          <a:p>
            <a:r>
              <a:rPr lang="en-US" sz="4400" dirty="0"/>
              <a:t>Business Question</a:t>
            </a:r>
          </a:p>
        </p:txBody>
      </p:sp>
      <p:sp>
        <p:nvSpPr>
          <p:cNvPr id="3" name="Content Placeholder 2">
            <a:extLst>
              <a:ext uri="{FF2B5EF4-FFF2-40B4-BE49-F238E27FC236}">
                <a16:creationId xmlns:a16="http://schemas.microsoft.com/office/drawing/2014/main" id="{5F43D78D-FC45-4103-89E2-6299B6173728}"/>
              </a:ext>
            </a:extLst>
          </p:cNvPr>
          <p:cNvSpPr>
            <a:spLocks noGrp="1"/>
          </p:cNvSpPr>
          <p:nvPr>
            <p:ph idx="1"/>
          </p:nvPr>
        </p:nvSpPr>
        <p:spPr/>
        <p:txBody>
          <a:bodyPr>
            <a:normAutofit/>
          </a:bodyPr>
          <a:lstStyle/>
          <a:p>
            <a:pPr marL="342900" indent="-342900">
              <a:buFont typeface="+mj-lt"/>
              <a:buAutoNum type="arabicParenR"/>
            </a:pPr>
            <a:r>
              <a:rPr lang="en-US" sz="4000" dirty="0">
                <a:effectLst/>
                <a:ea typeface="Calibri" panose="020F0502020204030204" pitchFamily="34" charset="0"/>
                <a:cs typeface="Times New Roman" panose="02020603050405020304" pitchFamily="18" charset="0"/>
              </a:rPr>
              <a:t> What is the common column variable that can be made from these 3 different file formats (txt, JSON, &amp; xls) to merge into a database?</a:t>
            </a:r>
          </a:p>
        </p:txBody>
      </p:sp>
      <p:pic>
        <p:nvPicPr>
          <p:cNvPr id="5" name="Audio 4">
            <a:hlinkClick r:id="" action="ppaction://media"/>
            <a:extLst>
              <a:ext uri="{FF2B5EF4-FFF2-40B4-BE49-F238E27FC236}">
                <a16:creationId xmlns:a16="http://schemas.microsoft.com/office/drawing/2014/main" id="{51E7F183-C27C-41DB-AD2F-7F6D3C1263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11600995"/>
      </p:ext>
    </p:extLst>
  </p:cSld>
  <p:clrMapOvr>
    <a:masterClrMapping/>
  </p:clrMapOvr>
  <mc:AlternateContent xmlns:mc="http://schemas.openxmlformats.org/markup-compatibility/2006">
    <mc:Choice xmlns:p14="http://schemas.microsoft.com/office/powerpoint/2010/main" Requires="p14">
      <p:transition spd="slow" p14:dur="2000" advTm="16171"/>
    </mc:Choice>
    <mc:Fallback>
      <p:transition spd="slow" advTm="161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373545"/>
      </a:dk2>
      <a:lt2>
        <a:srgbClr val="BCD0E0"/>
      </a:lt2>
      <a:accent1>
        <a:srgbClr val="3494BA"/>
      </a:accent1>
      <a:accent2>
        <a:srgbClr val="58B6C0"/>
      </a:accent2>
      <a:accent3>
        <a:srgbClr val="75BDA7"/>
      </a:accent3>
      <a:accent4>
        <a:srgbClr val="7A8C8E"/>
      </a:accent4>
      <a:accent5>
        <a:srgbClr val="84ACB6"/>
      </a:accent5>
      <a:accent6>
        <a:srgbClr val="6793CD"/>
      </a:accent6>
      <a:hlink>
        <a:srgbClr val="6B9F25"/>
      </a:hlink>
      <a:folHlink>
        <a:srgbClr val="9F6715"/>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913DB040-6816-4415-960D-8178C785755E}"/>
    </a:ext>
  </a:extLst>
</a:theme>
</file>

<file path=docProps/app.xml><?xml version="1.0" encoding="utf-8"?>
<Properties xmlns="http://schemas.openxmlformats.org/officeDocument/2006/extended-properties" xmlns:vt="http://schemas.openxmlformats.org/officeDocument/2006/docPropsVTypes">
  <Template>TM03457510[[fn=Savon]]</Template>
  <TotalTime>218</TotalTime>
  <Words>1715</Words>
  <Application>Microsoft Office PowerPoint</Application>
  <PresentationFormat>Widescreen</PresentationFormat>
  <Paragraphs>95</Paragraphs>
  <Slides>20</Slides>
  <Notes>0</Notes>
  <HiddenSlides>0</HiddenSlides>
  <MMClips>20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Century Gothic</vt:lpstr>
      <vt:lpstr>Savon</vt:lpstr>
      <vt:lpstr>Russian Federation: A discriminant analysis on the paleoclimatology in Russia</vt:lpstr>
      <vt:lpstr>Abstract</vt:lpstr>
      <vt:lpstr>Background</vt:lpstr>
      <vt:lpstr>Business Understanding</vt:lpstr>
      <vt:lpstr>Data Understanding – Baikal</vt:lpstr>
      <vt:lpstr>Data Understanding – Lake</vt:lpstr>
      <vt:lpstr>Data Understanding – Lake2</vt:lpstr>
      <vt:lpstr>Data Preparation</vt:lpstr>
      <vt:lpstr>Business Question</vt:lpstr>
      <vt:lpstr>Age of Baikal</vt:lpstr>
      <vt:lpstr>Age of Lake</vt:lpstr>
      <vt:lpstr>Age of Lake2</vt:lpstr>
      <vt:lpstr>Assumption</vt:lpstr>
      <vt:lpstr>Modeling/Methods</vt:lpstr>
      <vt:lpstr>Deployment/Results</vt:lpstr>
      <vt:lpstr>Summary &amp; Conclusions</vt:lpstr>
      <vt:lpstr>Summary &amp; Conclusions cont.</vt:lpstr>
      <vt:lpstr>Summary &amp; Conclusions cont.</vt:lpstr>
      <vt:lpstr>References</vt:lpstr>
      <vt:lpstr>Appendices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Russian Federation: A discriminant analysis on the paleoclimatology in Russia</dc:title>
  <dc:creator>Anissa Cuellar</dc:creator>
  <cp:lastModifiedBy>Anissa Cuellar</cp:lastModifiedBy>
  <cp:revision>19</cp:revision>
  <dcterms:created xsi:type="dcterms:W3CDTF">2021-07-22T02:41:31Z</dcterms:created>
  <dcterms:modified xsi:type="dcterms:W3CDTF">2021-07-23T23:04:10Z</dcterms:modified>
</cp:coreProperties>
</file>

<file path=docProps/thumbnail.jpeg>
</file>